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5"/>
  </p:notesMasterIdLst>
  <p:sldIdLst>
    <p:sldId id="256" r:id="rId2"/>
    <p:sldId id="337" r:id="rId3"/>
    <p:sldId id="334" r:id="rId4"/>
    <p:sldId id="335" r:id="rId5"/>
    <p:sldId id="333" r:id="rId6"/>
    <p:sldId id="338" r:id="rId7"/>
    <p:sldId id="332" r:id="rId8"/>
    <p:sldId id="328" r:id="rId9"/>
    <p:sldId id="327" r:id="rId10"/>
    <p:sldId id="304" r:id="rId11"/>
    <p:sldId id="286" r:id="rId12"/>
    <p:sldId id="287" r:id="rId13"/>
    <p:sldId id="290" r:id="rId14"/>
    <p:sldId id="291" r:id="rId15"/>
    <p:sldId id="309" r:id="rId16"/>
    <p:sldId id="311" r:id="rId17"/>
    <p:sldId id="289" r:id="rId18"/>
    <p:sldId id="292" r:id="rId19"/>
    <p:sldId id="293" r:id="rId20"/>
    <p:sldId id="296" r:id="rId21"/>
    <p:sldId id="314" r:id="rId22"/>
    <p:sldId id="298" r:id="rId23"/>
    <p:sldId id="299" r:id="rId24"/>
    <p:sldId id="329" r:id="rId25"/>
    <p:sldId id="315" r:id="rId26"/>
    <p:sldId id="301" r:id="rId27"/>
    <p:sldId id="257" r:id="rId28"/>
    <p:sldId id="317" r:id="rId29"/>
    <p:sldId id="319" r:id="rId30"/>
    <p:sldId id="318" r:id="rId31"/>
    <p:sldId id="330" r:id="rId32"/>
    <p:sldId id="331" r:id="rId33"/>
    <p:sldId id="320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52B"/>
    <a:srgbClr val="FF3399"/>
    <a:srgbClr val="6CBC43"/>
    <a:srgbClr val="76B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41" autoAdjust="0"/>
    <p:restoredTop sz="94660"/>
  </p:normalViewPr>
  <p:slideViewPr>
    <p:cSldViewPr snapToGrid="0">
      <p:cViewPr>
        <p:scale>
          <a:sx n="71" d="100"/>
          <a:sy n="71" d="100"/>
        </p:scale>
        <p:origin x="-480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691EA-0249-41BB-A83E-4698D6E54195}" type="datetimeFigureOut">
              <a:rPr lang="zh-CN" altLang="en-US" smtClean="0"/>
              <a:pPr/>
              <a:t>2019/11/22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9D047-1C12-4CEA-A369-FB09B98F0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58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994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439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080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CA042-7BC8-4EE9-A3C8-413119B4BB6F}" type="slidenum">
              <a:rPr 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228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64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64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8620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858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80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01348-7F00-40C9-AC06-2CC45CEE5B9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68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587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36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41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43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9DD8-5AD2-485A-9268-99DA25EA04F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89B-797E-4554-A478-FD93B79E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8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9DD8-5AD2-485A-9268-99DA25EA04F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89B-797E-4554-A478-FD93B79E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9DD8-5AD2-485A-9268-99DA25EA04F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89B-797E-4554-A478-FD93B79E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31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F038C4F7-9D87-4042-AADE-83DC55327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3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DECC8-60C2-41AC-8047-27FFF49249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1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32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0EFB-0424-41E0-BE1D-2EA93D55955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31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9DD8-5AD2-485A-9268-99DA25EA04F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89B-797E-4554-A478-FD93B79E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9DD8-5AD2-485A-9268-99DA25EA04F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89B-797E-4554-A478-FD93B79E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9DD8-5AD2-485A-9268-99DA25EA04F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89B-797E-4554-A478-FD93B79E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2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9DD8-5AD2-485A-9268-99DA25EA04F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89B-797E-4554-A478-FD93B79E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7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FF22-29B1-4402-BBAC-C97AEEE4F511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B386-DDCA-44C4-B75C-BBF4D182FD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3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9DD8-5AD2-485A-9268-99DA25EA04F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89B-797E-4554-A478-FD93B79E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6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9DD8-5AD2-485A-9268-99DA25EA04F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89B-797E-4554-A478-FD93B79E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4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79DD8-5AD2-485A-9268-99DA25EA04F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CD89B-797E-4554-A478-FD93B79E83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485BEA0-CD52-4B74-93A5-AFE733A3BA3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7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Relationship Id="rId9" Type="http://schemas.openxmlformats.org/officeDocument/2006/relationships/image" Target="../media/image69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Relationship Id="rId9" Type="http://schemas.openxmlformats.org/officeDocument/2006/relationships/image" Target="../media/image69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8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168E8859-8477-423F-B1C9-8C4D29A2DD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89" b="63203"/>
          <a:stretch/>
        </p:blipFill>
        <p:spPr>
          <a:xfrm>
            <a:off x="9653083" y="283"/>
            <a:ext cx="2538413" cy="2799363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="" xmlns:a16="http://schemas.microsoft.com/office/drawing/2014/main" id="{FE2226D3-04A8-4C11-AD0E-FB0180D492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86" b="63203"/>
          <a:stretch/>
        </p:blipFill>
        <p:spPr>
          <a:xfrm>
            <a:off x="-766482" y="-27822"/>
            <a:ext cx="2538413" cy="2403889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A2A8949B-C091-47A8-BFFD-3BB94C844713}"/>
              </a:ext>
            </a:extLst>
          </p:cNvPr>
          <p:cNvSpPr txBox="1"/>
          <p:nvPr/>
        </p:nvSpPr>
        <p:spPr>
          <a:xfrm>
            <a:off x="2007749" y="937240"/>
            <a:ext cx="817750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CHƯƠNG TRÌNH </a:t>
            </a:r>
          </a:p>
          <a:p>
            <a:pPr algn="ctr"/>
            <a:r>
              <a:rPr lang="en-US" altLang="zh-CN" sz="4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AN TOÀN GIAO THÔNG </a:t>
            </a:r>
          </a:p>
          <a:p>
            <a:pPr algn="ctr"/>
            <a:r>
              <a:rPr lang="en-US" altLang="zh-CN" sz="4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CHO NỤ CƯỜI TRẺ THƠ</a:t>
            </a:r>
          </a:p>
          <a:p>
            <a:pPr algn="ctr"/>
            <a:r>
              <a:rPr lang="en-US" altLang="zh-CN" sz="4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CẤP TIỂU HỌC</a:t>
            </a:r>
          </a:p>
          <a:p>
            <a:pPr algn="ctr"/>
            <a:r>
              <a:rPr lang="en-US" altLang="zh-CN" sz="2000" b="1" dirty="0" err="1" smtClean="0">
                <a:latin typeface="Cambria" pitchFamily="18" charset="0"/>
                <a:ea typeface="Cambria" pitchFamily="18" charset="0"/>
              </a:rPr>
              <a:t>Tháng</a:t>
            </a:r>
            <a:r>
              <a:rPr lang="en-US" altLang="zh-CN" sz="2000" b="1" dirty="0" smtClean="0">
                <a:latin typeface="Cambria" pitchFamily="18" charset="0"/>
                <a:ea typeface="Cambria" pitchFamily="18" charset="0"/>
              </a:rPr>
              <a:t> 11/2019</a:t>
            </a:r>
          </a:p>
          <a:p>
            <a:pPr algn="ctr"/>
            <a:endParaRPr lang="zh-CN" altLang="en-US" sz="5400" b="1" dirty="0">
              <a:solidFill>
                <a:srgbClr val="FF0000"/>
              </a:solidFill>
              <a:latin typeface="Cambria" pitchFamily="18" charset="0"/>
              <a:ea typeface="站酷快乐体 " panose="0201060003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D87C0F9-B1B4-4828-B667-87117B566D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9" b="16853"/>
          <a:stretch/>
        </p:blipFill>
        <p:spPr>
          <a:xfrm>
            <a:off x="0" y="4116368"/>
            <a:ext cx="12190992" cy="3101536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A1C3E42D-B73D-4514-814A-10978A694AFC}"/>
              </a:ext>
            </a:extLst>
          </p:cNvPr>
          <p:cNvSpPr txBox="1"/>
          <p:nvPr/>
        </p:nvSpPr>
        <p:spPr>
          <a:xfrm>
            <a:off x="3984034" y="211785"/>
            <a:ext cx="4979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Corbel" pitchFamily="34" charset="0"/>
                <a:ea typeface="百度综艺简体" panose="02010601030101010101" pitchFamily="2" charset="-122"/>
              </a:rPr>
              <a:t>SỞ GIÁO DỤC VÀ ĐÀO TẠO TP.HCM</a:t>
            </a:r>
            <a:endParaRPr lang="zh-CN" altLang="en-US" sz="2400" b="1" dirty="0">
              <a:latin typeface="Corbel" pitchFamily="34" charset="0"/>
              <a:ea typeface="百度综艺简体" panose="02010601030101010101" pitchFamily="2" charset="-122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BEFCAC4D-5D44-4D47-A58B-E23996B6DE8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69"/>
          <a:stretch/>
        </p:blipFill>
        <p:spPr>
          <a:xfrm>
            <a:off x="1008" y="4178867"/>
            <a:ext cx="12190992" cy="273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8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78"/>
          <p:cNvSpPr>
            <a:spLocks noChangeArrowheads="1"/>
          </p:cNvSpPr>
          <p:nvPr/>
        </p:nvSpPr>
        <p:spPr bwMode="auto">
          <a:xfrm>
            <a:off x="4790018" y="1898650"/>
            <a:ext cx="6284383" cy="3868738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cs typeface="Arial" charset="0"/>
            </a:endParaRPr>
          </a:p>
        </p:txBody>
      </p:sp>
      <p:sp>
        <p:nvSpPr>
          <p:cNvPr id="340048" name="AutoShape 80">
            <a:extLst>
              <a:ext uri="{FF2B5EF4-FFF2-40B4-BE49-F238E27FC236}">
                <a16:creationId xmlns="" xmlns:a16="http://schemas.microsoft.com/office/drawing/2014/main" id="{BCE26E0D-660C-4D05-8CCF-659E707E74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43876" y="897656"/>
            <a:ext cx="6926400" cy="1598400"/>
          </a:xfrm>
          <a:prstGeom prst="roundRect">
            <a:avLst>
              <a:gd name="adj" fmla="val 10889"/>
            </a:avLst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0051" name="AutoShape 83">
            <a:extLst>
              <a:ext uri="{FF2B5EF4-FFF2-40B4-BE49-F238E27FC236}">
                <a16:creationId xmlns="" xmlns:a16="http://schemas.microsoft.com/office/drawing/2014/main" id="{BB351D6A-0648-4ABB-BA7C-46C8DEA43CF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943875" y="3065396"/>
            <a:ext cx="6921463" cy="1598965"/>
          </a:xfrm>
          <a:prstGeom prst="roundRect">
            <a:avLst>
              <a:gd name="adj" fmla="val 10889"/>
            </a:avLst>
          </a:prstGeom>
          <a:ln>
            <a:solidFill>
              <a:schemeClr val="accent6">
                <a:lumMod val="20000"/>
                <a:lumOff val="80000"/>
              </a:schemeClr>
            </a:solidFill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231" name="AutoShape 84"/>
          <p:cNvSpPr>
            <a:spLocks noChangeArrowheads="1"/>
          </p:cNvSpPr>
          <p:nvPr/>
        </p:nvSpPr>
        <p:spPr bwMode="ltGray">
          <a:xfrm>
            <a:off x="4939369" y="3616977"/>
            <a:ext cx="752529" cy="413169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endParaRPr lang="en-US" altLang="en-US" dirty="0">
              <a:cs typeface="Arial" charset="0"/>
            </a:endParaRPr>
          </a:p>
        </p:txBody>
      </p:sp>
      <p:sp>
        <p:nvSpPr>
          <p:cNvPr id="340054" name="AutoShape 86">
            <a:extLst>
              <a:ext uri="{FF2B5EF4-FFF2-40B4-BE49-F238E27FC236}">
                <a16:creationId xmlns="" xmlns:a16="http://schemas.microsoft.com/office/drawing/2014/main" id="{40EA5785-3D44-4D8E-A89A-48FF38F1BCB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88855" y="5068888"/>
            <a:ext cx="6997737" cy="159770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21176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229" name="AutoShape 87"/>
          <p:cNvSpPr>
            <a:spLocks noChangeArrowheads="1"/>
          </p:cNvSpPr>
          <p:nvPr/>
        </p:nvSpPr>
        <p:spPr bwMode="gray">
          <a:xfrm>
            <a:off x="4930247" y="5635626"/>
            <a:ext cx="752130" cy="414436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dirty="0">
              <a:cs typeface="Arial" charset="0"/>
            </a:endParaRPr>
          </a:p>
        </p:txBody>
      </p:sp>
      <p:sp>
        <p:nvSpPr>
          <p:cNvPr id="9226" name="Text Box 89"/>
          <p:cNvSpPr txBox="1">
            <a:spLocks noChangeArrowheads="1"/>
          </p:cNvSpPr>
          <p:nvPr/>
        </p:nvSpPr>
        <p:spPr bwMode="gray">
          <a:xfrm>
            <a:off x="5541672" y="913598"/>
            <a:ext cx="6538534" cy="137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30000"/>
              </a:lnSpc>
              <a:buClr>
                <a:srgbClr val="FFFF00"/>
              </a:buClr>
              <a:buSzPts val="2400"/>
              <a:defRPr/>
            </a:pP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1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. </a:t>
            </a:r>
            <a:r>
              <a:rPr lang="en-US" sz="2200" dirty="0" err="1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Mục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đích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</a:p>
          <a:p>
            <a:pPr marL="117475" defTabSz="290506">
              <a:lnSpc>
                <a:spcPct val="130000"/>
              </a:lnSpc>
              <a:defRPr/>
            </a:pP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Nâng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cao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ý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thức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an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toàn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giao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thông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kỹ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năng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tham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gia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giao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thông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an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toàn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cho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học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sinh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cấp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tiểu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học</a:t>
            </a:r>
            <a:endParaRPr lang="en-US" sz="2200" dirty="0">
              <a:solidFill>
                <a:schemeClr val="tx1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t="9051" r="4445" b="-1826"/>
          <a:stretch/>
        </p:blipFill>
        <p:spPr>
          <a:xfrm>
            <a:off x="382493" y="1285795"/>
            <a:ext cx="3775237" cy="3775237"/>
          </a:xfrm>
          <a:prstGeom prst="rect">
            <a:avLst/>
          </a:prstGeom>
        </p:spPr>
      </p:pic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382493" y="5099641"/>
            <a:ext cx="37752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b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nụ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dành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AutoShape 84"/>
          <p:cNvSpPr>
            <a:spLocks noChangeArrowheads="1"/>
          </p:cNvSpPr>
          <p:nvPr/>
        </p:nvSpPr>
        <p:spPr bwMode="ltGray">
          <a:xfrm>
            <a:off x="4943875" y="1485327"/>
            <a:ext cx="752504" cy="413323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96404" y="5260113"/>
            <a:ext cx="6096000" cy="9370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200" b="1" dirty="0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3. </a:t>
            </a:r>
            <a:r>
              <a:rPr lang="en-US" sz="2200" b="1" dirty="0" err="1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Đối</a:t>
            </a:r>
            <a:r>
              <a:rPr lang="en-US" sz="2200" b="1" dirty="0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tượng</a:t>
            </a:r>
            <a:r>
              <a:rPr lang="en-US" sz="2200" b="1" dirty="0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130000"/>
              </a:lnSpc>
              <a:tabLst>
                <a:tab pos="231769" algn="l"/>
              </a:tabLst>
              <a:defRPr/>
            </a:pPr>
            <a:r>
              <a:rPr lang="en-US" sz="22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Học</a:t>
            </a:r>
            <a:r>
              <a:rPr lang="en-US" sz="22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sinh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Tiểu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học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từ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lớp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1-5</a:t>
            </a:r>
            <a:endParaRPr lang="en-US" sz="2200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2939" y="2924373"/>
            <a:ext cx="6096000" cy="18172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200" b="1" dirty="0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2. </a:t>
            </a:r>
            <a:r>
              <a:rPr lang="en-US" sz="2200" b="1" dirty="0" err="1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Mục</a:t>
            </a:r>
            <a:r>
              <a:rPr lang="en-US" sz="2200" b="1" dirty="0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tiêu</a:t>
            </a:r>
            <a:endParaRPr lang="en-US" sz="2200" b="1" dirty="0" smtClean="0">
              <a:solidFill>
                <a:srgbClr val="000099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sz="22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Sau</a:t>
            </a:r>
            <a:r>
              <a:rPr lang="en-US" sz="22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khi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được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học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chương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trình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“ATGT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cho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nụ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cười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trẻ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 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thơ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”,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học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sinh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có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đủ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hiểu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biết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và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kỹ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năng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tham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gia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giao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thông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an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toàn</a:t>
            </a:r>
            <a:endParaRPr lang="en-US" sz="2200" b="1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0" y="123022"/>
            <a:ext cx="12192000" cy="552451"/>
          </a:xfrm>
          <a:prstGeom prst="flowChartProcess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Giới thiệu chương trình “ATGT cho nụ cười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trẻ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thơ</a:t>
            </a: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068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0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4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48" grpId="0" animBg="1"/>
      <p:bldP spid="340051" grpId="0" animBg="1"/>
      <p:bldP spid="9231" grpId="0" animBg="1"/>
      <p:bldP spid="340054" grpId="0" animBg="1"/>
      <p:bldP spid="9229" grpId="0" animBg="1"/>
      <p:bldP spid="9226" grpId="0"/>
      <p:bldP spid="32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57" name="直接连接符 98"/>
          <p:cNvCxnSpPr>
            <a:cxnSpLocks noChangeShapeType="1"/>
          </p:cNvCxnSpPr>
          <p:nvPr/>
        </p:nvCxnSpPr>
        <p:spPr bwMode="auto">
          <a:xfrm>
            <a:off x="579439" y="3957639"/>
            <a:ext cx="3325812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0" name="矩形: 圆角 1"/>
          <p:cNvSpPr>
            <a:spLocks noChangeArrowheads="1"/>
          </p:cNvSpPr>
          <p:nvPr/>
        </p:nvSpPr>
        <p:spPr bwMode="auto">
          <a:xfrm>
            <a:off x="38636" y="51516"/>
            <a:ext cx="12113498" cy="54927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xtLst/>
        </p:spPr>
        <p:txBody>
          <a:bodyPr lIns="121917" tIns="60958" rIns="121917" bIns="60958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Tài</a:t>
            </a: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liệu</a:t>
            </a: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“ An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toàn</a:t>
            </a: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giao</a:t>
            </a: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nụ</a:t>
            </a: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cười</a:t>
            </a: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trẻ</a:t>
            </a: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thơ</a:t>
            </a: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endParaRPr lang="zh-CN" altLang="en-US" sz="2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564" name="图片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1" y="1565276"/>
            <a:ext cx="412432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Hình chữ nhật góc tròn 1"/>
          <p:cNvSpPr/>
          <p:nvPr/>
        </p:nvSpPr>
        <p:spPr>
          <a:xfrm>
            <a:off x="350493" y="2392318"/>
            <a:ext cx="3644900" cy="1792288"/>
          </a:xfrm>
          <a:prstGeom prst="round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3228" y="2592629"/>
            <a:ext cx="3290658" cy="14205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Tài liệu “ATGT cho nụ cười trẻ thơ” dành cho học sinh </a:t>
            </a:r>
          </a:p>
        </p:txBody>
      </p:sp>
      <p:sp>
        <p:nvSpPr>
          <p:cNvPr id="17" name="Hình chữ nhật góc tròn 1"/>
          <p:cNvSpPr/>
          <p:nvPr/>
        </p:nvSpPr>
        <p:spPr>
          <a:xfrm>
            <a:off x="8210192" y="4684688"/>
            <a:ext cx="3644900" cy="1792288"/>
          </a:xfrm>
          <a:prstGeom prst="round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58388" y="4761962"/>
            <a:ext cx="3348508" cy="1559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Tài </a:t>
            </a:r>
            <a:r>
              <a:rPr lang="vi-VN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liệu tham khảo dành cho giáo viên</a:t>
            </a:r>
          </a:p>
        </p:txBody>
      </p:sp>
    </p:spTree>
    <p:extLst>
      <p:ext uri="{BB962C8B-B14F-4D97-AF65-F5344CB8AC3E}">
        <p14:creationId xmlns:p14="http://schemas.microsoft.com/office/powerpoint/2010/main" val="423440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6176050" y="4387514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8229600" y="4391143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</a:t>
            </a: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10243271" y="4372999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93406" y="4687409"/>
            <a:ext cx="1571986" cy="19270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44553" y="4680709"/>
            <a:ext cx="1609047" cy="193376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281561" y="4672896"/>
            <a:ext cx="1529439" cy="194157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93161" y="4637782"/>
            <a:ext cx="1617839" cy="1077218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đoán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tránh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hiểm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09895" y="4694933"/>
            <a:ext cx="1597221" cy="830997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 tránh va chạm khi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tầm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nhìn</a:t>
            </a:r>
            <a:r>
              <a:rPr lang="en-US" sz="16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bị hạn chế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41045" y="4699981"/>
            <a:ext cx="1538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 khiển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đạp</a:t>
            </a:r>
            <a:r>
              <a:rPr lang="en-US" sz="16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chuyển hướng an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697986"/>
            <a:ext cx="1261744" cy="87146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248" y="5676922"/>
            <a:ext cx="1203676" cy="83135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980" y="5677262"/>
            <a:ext cx="1283918" cy="886777"/>
          </a:xfrm>
          <a:prstGeom prst="rect">
            <a:avLst/>
          </a:prstGeom>
        </p:spPr>
      </p:pic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1066800" y="698275"/>
            <a:ext cx="10363199" cy="968994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211732" y="2041660"/>
            <a:ext cx="14458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</p:txBody>
      </p:sp>
      <p:sp>
        <p:nvSpPr>
          <p:cNvPr id="5" name="Rectangle 4"/>
          <p:cNvSpPr/>
          <p:nvPr/>
        </p:nvSpPr>
        <p:spPr>
          <a:xfrm>
            <a:off x="2223652" y="2380367"/>
            <a:ext cx="1494145" cy="190934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4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35683" y="2032774"/>
            <a:ext cx="1393117" cy="33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</p:txBody>
      </p:sp>
      <p:sp>
        <p:nvSpPr>
          <p:cNvPr id="7" name="Rectangle 6"/>
          <p:cNvSpPr/>
          <p:nvPr/>
        </p:nvSpPr>
        <p:spPr>
          <a:xfrm>
            <a:off x="346690" y="2376247"/>
            <a:ext cx="1520346" cy="191324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4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084442" y="2031026"/>
            <a:ext cx="15792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2494" y="2386132"/>
            <a:ext cx="1570812" cy="190388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4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095844" y="2031027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12990" y="2386131"/>
            <a:ext cx="1587060" cy="190324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4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8149393" y="2002758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49394" y="2385628"/>
            <a:ext cx="1604206" cy="190436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4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0152431" y="1995247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202945" y="2386135"/>
            <a:ext cx="1473490" cy="190324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4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2209800" y="4372999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55735" y="4399894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4114800" y="4387514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7738" y="4691597"/>
            <a:ext cx="1481043" cy="19228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39199" y="4687409"/>
            <a:ext cx="1460985" cy="19270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59648" y="4687409"/>
            <a:ext cx="1544087" cy="19270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62400" y="2378699"/>
            <a:ext cx="1783945" cy="830997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 bộ qua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nơi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0299" y="2392234"/>
            <a:ext cx="1818465" cy="830997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hiểm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nơi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05343" y="4746327"/>
            <a:ext cx="1451681" cy="584775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33600" y="2463502"/>
            <a:ext cx="1648594" cy="584775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 bộ qua đường an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4189" y="2514600"/>
            <a:ext cx="1414611" cy="338554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66117" y="4777106"/>
            <a:ext cx="1318379" cy="830997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16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thích đi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đạp</a:t>
            </a:r>
            <a:r>
              <a:rPr lang="en-US" sz="16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09432" y="2532918"/>
            <a:ext cx="1330059" cy="830997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Nhớ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hiểm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210800" y="2456917"/>
            <a:ext cx="1429820" cy="830997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b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đạp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4339" y="4680713"/>
            <a:ext cx="1726861" cy="1077218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tô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16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các PTGT đường thủy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66801" y="762000"/>
            <a:ext cx="10363198" cy="923330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Tài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liệu</a:t>
            </a:r>
            <a:r>
              <a:rPr lang="en-US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cho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nụ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cười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trẻ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thơ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”</a:t>
            </a:r>
          </a:p>
          <a:p>
            <a:pPr algn="ctr">
              <a:lnSpc>
                <a:spcPct val="150000"/>
              </a:lnSpc>
              <a:defRPr/>
            </a:pP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Bao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gồm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12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bài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học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xây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dựng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sinh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động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hấp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dẫn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gần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gũi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học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sinh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tiểu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học</a:t>
            </a:r>
            <a:endParaRPr 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Flowchart: Process 54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Cấu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trúc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liệu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“ATGT cho nụ cười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trẻ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thơ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907" y="3238839"/>
            <a:ext cx="1354549" cy="93556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36679"/>
            <a:ext cx="1334955" cy="92202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78" y="3250214"/>
            <a:ext cx="1315356" cy="90849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05" y="3250215"/>
            <a:ext cx="1357681" cy="93772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937" y="3237182"/>
            <a:ext cx="1376552" cy="95075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980" y="3324433"/>
            <a:ext cx="1270921" cy="8778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1" y="5732684"/>
            <a:ext cx="1203676" cy="83135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09" y="5676922"/>
            <a:ext cx="1284413" cy="88711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383" y="5651302"/>
            <a:ext cx="1321504" cy="91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B386-DDCA-44C4-B75C-BBF4D182FD3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81000" y="765178"/>
            <a:ext cx="11506200" cy="701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tích &amp;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3400" y="5997714"/>
            <a:ext cx="10896600" cy="707886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u="sng" err="1">
                <a:latin typeface="Tahoma" pitchFamily="34" charset="0"/>
                <a:cs typeface="Tahoma" pitchFamily="34" charset="0"/>
              </a:rPr>
              <a:t>Mục</a:t>
            </a:r>
            <a:r>
              <a:rPr lang="en-US" sz="2000" b="1" u="sng">
                <a:latin typeface="Tahoma" pitchFamily="34" charset="0"/>
                <a:cs typeface="Tahoma" pitchFamily="34" charset="0"/>
              </a:rPr>
              <a:t> đích: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r>
              <a:rPr lang="en-US" sz="2000" b="1">
                <a:latin typeface="Tahoma" pitchFamily="34" charset="0"/>
                <a:cs typeface="Tahoma" pitchFamily="34" charset="0"/>
              </a:rPr>
              <a:t>Khuyến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khích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em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tham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gia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tìm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hiểu</a:t>
            </a:r>
            <a:r>
              <a:rPr lang="en-US" sz="2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, thảo </a:t>
            </a:r>
            <a:r>
              <a:rPr lang="en-US" sz="20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luận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nhóm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&amp; </a:t>
            </a:r>
            <a:r>
              <a:rPr lang="en-US" sz="20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tích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cực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phát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biểu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ý </a:t>
            </a:r>
            <a:r>
              <a:rPr lang="en-US" sz="20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kiến</a:t>
            </a:r>
            <a:endParaRPr lang="en-US" sz="20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08244"/>
            <a:ext cx="6134890" cy="4182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lowchart: Process 5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Cấu trúc chung của mỗi bài học (mặt trước)</a:t>
            </a:r>
          </a:p>
        </p:txBody>
      </p:sp>
    </p:spTree>
    <p:extLst>
      <p:ext uri="{BB962C8B-B14F-4D97-AF65-F5344CB8AC3E}">
        <p14:creationId xmlns:p14="http://schemas.microsoft.com/office/powerpoint/2010/main" val="264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5" y="669978"/>
            <a:ext cx="7632441" cy="5334505"/>
          </a:xfrm>
          <a:prstGeom prst="rect">
            <a:avLst/>
          </a:prstGeom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19395" y="6096000"/>
            <a:ext cx="7790125" cy="6249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28600" y="6069106"/>
            <a:ext cx="779012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u="sng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nhớ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Tóm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68541" y="5427751"/>
            <a:ext cx="7840979" cy="618333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238803" y="3258148"/>
            <a:ext cx="3800797" cy="16158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b="1" u="sng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thú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nhằm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củng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84114" y="1326842"/>
            <a:ext cx="3925406" cy="4048405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68541" y="1326842"/>
            <a:ext cx="3840464" cy="4048405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Cấu trúc chung của mỗi bài học (mặt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963038" y="1477021"/>
            <a:ext cx="1" cy="8089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859120" y="3900316"/>
            <a:ext cx="390203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316361" y="5867400"/>
            <a:ext cx="1" cy="3897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96333" y="2146557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 2" panose="05020102010507070707" pitchFamily="18" charset="2"/>
              </a:rPr>
              <a:t>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32028" y="5510786"/>
            <a:ext cx="582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sym typeface="Wingdings" panose="05000000000000000000" pitchFamily="2" charset="2"/>
              </a:rPr>
              <a:t>2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76786" y="357714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9"/>
                </a:solidFill>
                <a:sym typeface="Wingdings" panose="05000000000000000000" pitchFamily="2" charset="2"/>
              </a:rPr>
              <a:t>3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31670" y="602369"/>
            <a:ext cx="7877850" cy="643943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8097245" y="602369"/>
            <a:ext cx="3942355" cy="904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600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</a:t>
            </a:r>
            <a:r>
              <a:rPr lang="en-US" sz="1600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1600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1600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1600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>
              <a:lnSpc>
                <a:spcPct val="110000"/>
              </a:lnSpc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giảng</a:t>
            </a:r>
            <a:r>
              <a:rPr lang="en-US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779439" y="955940"/>
            <a:ext cx="390203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34865" y="620781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9"/>
                </a:solidFill>
                <a:sym typeface="Wingdings 2" panose="05020102010507070707" pitchFamily="18" charset="2"/>
              </a:rPr>
              <a:t>1</a:t>
            </a:r>
            <a:endParaRPr lang="en-US" sz="3600" dirty="0">
              <a:solidFill>
                <a:srgbClr val="000099"/>
              </a:solidFill>
            </a:endParaRPr>
          </a:p>
        </p:txBody>
      </p:sp>
      <p:pic>
        <p:nvPicPr>
          <p:cNvPr id="28" name="图片 219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4218" y="4971245"/>
            <a:ext cx="3704191" cy="173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7">
            <a:extLst>
              <a:ext uri="{FF2B5EF4-FFF2-40B4-BE49-F238E27FC236}">
                <a16:creationId xmlns="" xmlns:a16="http://schemas.microsoft.com/office/drawing/2014/main" id="{387AA65C-9B6A-45D7-A459-F142B097FFE5}"/>
              </a:ext>
            </a:extLst>
          </p:cNvPr>
          <p:cNvSpPr txBox="1"/>
          <p:nvPr/>
        </p:nvSpPr>
        <p:spPr>
          <a:xfrm>
            <a:off x="8799697" y="5346412"/>
            <a:ext cx="221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Không</a:t>
            </a:r>
            <a:r>
              <a:rPr lang="en-US" altLang="zh-CN" dirty="0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bắt</a:t>
            </a:r>
            <a:r>
              <a:rPr lang="en-US" altLang="zh-CN" dirty="0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buộc</a:t>
            </a:r>
            <a:r>
              <a:rPr lang="en-US" altLang="zh-CN" dirty="0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học</a:t>
            </a:r>
            <a:r>
              <a:rPr lang="en-US" altLang="zh-CN" dirty="0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sinh</a:t>
            </a:r>
            <a:r>
              <a:rPr lang="en-US" altLang="zh-CN" dirty="0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học</a:t>
            </a:r>
            <a:r>
              <a:rPr lang="en-US" altLang="zh-CN" dirty="0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thuộc</a:t>
            </a:r>
            <a:r>
              <a:rPr lang="en-US" altLang="zh-CN" dirty="0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lòng</a:t>
            </a:r>
            <a:endParaRPr lang="zh-CN" altLang="en-US" dirty="0">
              <a:solidFill>
                <a:srgbClr val="C00000"/>
              </a:solidFill>
              <a:latin typeface="Calibri" pitchFamily="34" charset="0"/>
              <a:ea typeface="方正琥珀简体" panose="03000509000000000000" pitchFamily="65" charset="-12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07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25" grpId="0"/>
      <p:bldP spid="26" grpId="0"/>
      <p:bldP spid="27" grpId="0"/>
      <p:bldP spid="20" grpId="0" animBg="1"/>
      <p:bldP spid="23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58" y="1856216"/>
            <a:ext cx="5447852" cy="424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组合 27"/>
          <p:cNvGrpSpPr/>
          <p:nvPr/>
        </p:nvGrpSpPr>
        <p:grpSpPr>
          <a:xfrm>
            <a:off x="194972" y="373453"/>
            <a:ext cx="758751" cy="693260"/>
            <a:chOff x="0" y="532828"/>
            <a:chExt cx="759125" cy="568897"/>
          </a:xfrm>
        </p:grpSpPr>
        <p:sp>
          <p:nvSpPr>
            <p:cNvPr id="5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6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7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8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9" name="组合 33"/>
          <p:cNvGrpSpPr/>
          <p:nvPr/>
        </p:nvGrpSpPr>
        <p:grpSpPr>
          <a:xfrm>
            <a:off x="3791" y="1063631"/>
            <a:ext cx="12184419" cy="45708"/>
            <a:chOff x="0" y="532828"/>
            <a:chExt cx="759125" cy="568897"/>
          </a:xfrm>
        </p:grpSpPr>
        <p:sp>
          <p:nvSpPr>
            <p:cNvPr id="10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1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2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3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142410" y="330593"/>
            <a:ext cx="9989896" cy="6995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GÓC VUI – TRÒ CHƠI Ô CỬA BÍ MẬT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5" y="1856216"/>
            <a:ext cx="5100655" cy="433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lowchart: Process 15"/>
          <p:cNvSpPr/>
          <p:nvPr/>
        </p:nvSpPr>
        <p:spPr>
          <a:xfrm>
            <a:off x="3791" y="1146605"/>
            <a:ext cx="12192000" cy="55245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kỹ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bức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tranh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bên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dưới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ngữ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algn="ctr"/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ngữ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muốn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khuyên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điều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qua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  <a:endParaRPr lang="vi-VN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图片 219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356" y="5386388"/>
            <a:ext cx="5364082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7">
            <a:extLst>
              <a:ext uri="{FF2B5EF4-FFF2-40B4-BE49-F238E27FC236}">
                <a16:creationId xmlns="" xmlns:a16="http://schemas.microsoft.com/office/drawing/2014/main" id="{387AA65C-9B6A-45D7-A459-F142B097FFE5}"/>
              </a:ext>
            </a:extLst>
          </p:cNvPr>
          <p:cNvSpPr txBox="1"/>
          <p:nvPr/>
        </p:nvSpPr>
        <p:spPr>
          <a:xfrm>
            <a:off x="6891225" y="5658502"/>
            <a:ext cx="4287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Đi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đâu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mà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vội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mà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vàng</a:t>
            </a:r>
            <a:endParaRPr lang="en-US" altLang="zh-CN" dirty="0" smtClean="0">
              <a:latin typeface="Calibri" pitchFamily="34" charset="0"/>
              <a:ea typeface="方正琥珀简体" panose="03000509000000000000" pitchFamily="65" charset="-122"/>
              <a:cs typeface="Calibri" pitchFamily="34" charset="0"/>
            </a:endParaRPr>
          </a:p>
          <a:p>
            <a:pPr algn="ctr"/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Mà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vấp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phải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đá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mà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quàng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phải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dây</a:t>
            </a:r>
            <a:endParaRPr lang="zh-CN" altLang="en-US" dirty="0">
              <a:latin typeface="Calibri" pitchFamily="34" charset="0"/>
              <a:ea typeface="方正琥珀简体" panose="03000509000000000000" pitchFamily="65" charset="-12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36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TextBox 7">
            <a:extLst>
              <a:ext uri="{FF2B5EF4-FFF2-40B4-BE49-F238E27FC236}">
                <a16:creationId xmlns="" xmlns:a16="http://schemas.microsoft.com/office/drawing/2014/main" id="{730D5D7E-C1C0-461B-A201-47A399506B24}"/>
              </a:ext>
            </a:extLst>
          </p:cNvPr>
          <p:cNvSpPr txBox="1"/>
          <p:nvPr/>
        </p:nvSpPr>
        <p:spPr>
          <a:xfrm>
            <a:off x="894387" y="231784"/>
            <a:ext cx="115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GÓC VUI - TRÒ CHƠI TRẮC NGHIỆM HOA THÔNG MINH - PLICKER</a:t>
            </a:r>
            <a:endParaRPr lang="zh-CN" altLang="en-US" sz="3200" b="1" dirty="0">
              <a:solidFill>
                <a:srgbClr val="FF0000"/>
              </a:solidFill>
              <a:latin typeface="Calibri" pitchFamily="34" charset="0"/>
              <a:ea typeface="方正稚艺简体" panose="03000509000000000000" pitchFamily="65" charset="-122"/>
              <a:cs typeface="Calibri" pitchFamily="34" charset="0"/>
            </a:endParaRPr>
          </a:p>
        </p:txBody>
      </p:sp>
      <p:pic>
        <p:nvPicPr>
          <p:cNvPr id="2058" name="Picture 10" descr="https://scontent.fsgn2-1.fna.fbcdn.net/v/t1.15752-9/74461786_416262329052718_5935883809412087808_n.jpg?_nc_cat=107&amp;_nc_oc=AQn2G0GRRYFp7ZPqkLWT3CLNzpVnZ-D_TB8-eOj0tXvJSxUyq2hf0ufQqY7wkuyRW70&amp;_nc_ht=scontent.fsgn2-1.fna&amp;oh=8edda6866505c0e136638d0950f5e23b&amp;oe=5E45B59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4" t="9506" r="11631"/>
          <a:stretch/>
        </p:blipFill>
        <p:spPr bwMode="auto">
          <a:xfrm>
            <a:off x="784253" y="1251417"/>
            <a:ext cx="5172075" cy="527521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9" name="Picture 11" descr="C:\Users\DELL\Desktop\TEMPLATE\plickers-made-eas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98" b="32510"/>
          <a:stretch/>
        </p:blipFill>
        <p:spPr bwMode="auto">
          <a:xfrm>
            <a:off x="6157912" y="3889024"/>
            <a:ext cx="2519183" cy="2490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0" name="Picture 12" descr="C:\Users\DELL\Desktop\TEMPLATE\plickers-made-eas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0"/>
          <a:stretch/>
        </p:blipFill>
        <p:spPr bwMode="auto">
          <a:xfrm>
            <a:off x="8899523" y="3898173"/>
            <a:ext cx="2993232" cy="2490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2" name="Picture 14" descr="Kết quả hình ảnh cho hoa a,b,c, d do dung day ho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19" b="23862"/>
          <a:stretch/>
        </p:blipFill>
        <p:spPr bwMode="auto">
          <a:xfrm>
            <a:off x="7621626" y="1422867"/>
            <a:ext cx="2110937" cy="2156577"/>
          </a:xfrm>
          <a:prstGeom prst="rect">
            <a:avLst/>
          </a:prstGeom>
          <a:ln w="127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034817" y="2101755"/>
            <a:ext cx="382137" cy="3584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7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="" xmlns:a16="http://schemas.microsoft.com/office/drawing/2014/main" id="{730D5D7E-C1C0-461B-A201-47A399506B24}"/>
              </a:ext>
            </a:extLst>
          </p:cNvPr>
          <p:cNvSpPr txBox="1"/>
          <p:nvPr/>
        </p:nvSpPr>
        <p:spPr>
          <a:xfrm>
            <a:off x="6468876" y="1982099"/>
            <a:ext cx="3203762" cy="311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Asimo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zh-CN" altLang="en-US" sz="3200" dirty="0">
              <a:latin typeface="Times New Roman" pitchFamily="18" charset="0"/>
              <a:ea typeface="方正稚艺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4" name="矩形: 圆角 1"/>
          <p:cNvSpPr>
            <a:spLocks noChangeArrowheads="1"/>
          </p:cNvSpPr>
          <p:nvPr/>
        </p:nvSpPr>
        <p:spPr bwMode="auto">
          <a:xfrm>
            <a:off x="-1" y="51516"/>
            <a:ext cx="12178553" cy="54927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xtLst/>
        </p:spPr>
        <p:txBody>
          <a:bodyPr lIns="121917" tIns="60958" rIns="121917" bIns="60958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Tài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liệu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“ An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toàn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giao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nụ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cười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trẻ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thơ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dành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sinh</a:t>
            </a:r>
            <a:endParaRPr lang="zh-CN" altLang="en-US" sz="2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C:\Users\DELL\Desktop\TEMPLATE\5dce9a3bdaf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907" y="600791"/>
            <a:ext cx="3483634" cy="597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ELL\Desktop\TEMPLATE\20191115_2255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7" y="1847307"/>
            <a:ext cx="5516458" cy="3767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6125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047205"/>
              </p:ext>
            </p:extLst>
          </p:nvPr>
        </p:nvGraphicFramePr>
        <p:xfrm>
          <a:off x="228600" y="762001"/>
          <a:ext cx="11734800" cy="5943597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77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6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Bài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Tiêu đề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Mong muốn đối với học sinh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1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Đi bộ an toàn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Biết cách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tự đi bộ một mình an toàn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Nhận thức được những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nguy hiểm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có thể xảy ra khi đi bộ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43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Đi bộ qua đường an toàn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bộ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qua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đường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toàn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thức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được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sự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nguy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hiểm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những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hành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vi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không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toàn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khi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qua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đường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Đi bộ qua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đường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toàn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tại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nơi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đường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giao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nhau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Nắm được các bước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đi bộ qua đường an toàn tại nơi đường giao nhau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có tín hiệu đèn hoặc không có tín hiệu đèn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43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Nguy hiểm khi vui chơi ở những nơi không an toàn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được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những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nơi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toàn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cho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em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vui chơi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nguy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hiểm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có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thể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xảy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khi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vui chơi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ở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những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nơi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không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toàn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08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Nhớ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đội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mũ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bảo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hiểm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nhé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được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tầm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quan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trọng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việc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đội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mũ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bảo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hiểm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&amp;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đội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mũ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bảo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hiểm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đúng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quy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cách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603876"/>
                  </a:ext>
                </a:extLst>
              </a:tr>
              <a:tr h="1174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Ngồi an toàn trên xe máy, xe đạp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ngồi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toàn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trên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xe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máy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xe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đạp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sự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nguy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hiểm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những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tư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thế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ngồi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không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an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toàn</a:t>
                      </a:r>
                      <a:endParaRPr kumimoji="0" lang="en-US" sz="1800" b="0" i="0" u="none" strike="noStrike" cap="none" spc="-2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9461545"/>
                  </a:ext>
                </a:extLst>
              </a:tr>
            </a:tbl>
          </a:graphicData>
        </a:graphic>
      </p:graphicFrame>
      <p:sp>
        <p:nvSpPr>
          <p:cNvPr id="4" name="Flowchart: Process 3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Kiến thức học sinh cần nắm được qua từng bài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endParaRPr lang="vi-VN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6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D432B386-DDCA-44C4-B75C-BBF4D182FD3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89"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3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9454"/>
              </p:ext>
            </p:extLst>
          </p:nvPr>
        </p:nvGraphicFramePr>
        <p:xfrm>
          <a:off x="152400" y="675866"/>
          <a:ext cx="11811001" cy="6028043"/>
        </p:xfrm>
        <a:graphic>
          <a:graphicData uri="http://schemas.openxmlformats.org/drawingml/2006/table">
            <a:tbl>
              <a:tblPr/>
              <a:tblGrid>
                <a:gridCol w="6677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658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773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1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Bài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Tiêu đề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Mong muốn đối với học sinh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Ngồi an toàn trong xe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ô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tô &amp; trên các phương tiện giao thông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đường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thủy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Nhận biết được những việc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nên làm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khi ngồi trong xe ô tô &amp; trên các PTGT đường thủy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Nhận thức được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sự nguy hiểm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của những hành vi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không an toàn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2663867"/>
                  </a:ext>
                </a:extLst>
              </a:tr>
              <a:tr h="879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Biển báo hiệu đường bộ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được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tầm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quan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trọng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việc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tuân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thủ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biển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báo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giao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thông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và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ý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nghĩa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nhóm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biển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báo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hiệu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đường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bộ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endParaRPr kumimoji="0" lang="en-US" sz="1800" b="0" i="1" u="none" strike="noStrike" cap="none" spc="-10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6282217"/>
                  </a:ext>
                </a:extLst>
              </a:tr>
              <a:tr h="1196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Em thích đi xe đạp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an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toàn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tầm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quan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trọng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việc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kiểm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xe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trước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khi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xe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toàn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thức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sự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nguy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hiểm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những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hành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vi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không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toàn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khi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xe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đạp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8755517"/>
                  </a:ext>
                </a:extLst>
              </a:tr>
              <a:tr h="887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Điều khiển xe đạp chuyển hướng an toàn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Ý thức được những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nguy hiểm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khi điều khiển xe đạp chuyển hướng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Nắm được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các bước chuyển hướng an toàn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5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Phòng tránh va chạm khi tầm nhìn bị hạn chế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Nhận biết được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sự nguy hiểm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và biết cách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phòng tránh va chạm khi bị hạn chế tầm nhìn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5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Dự đoán để tránh các tình huống nguy hiểm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Học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phỏng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đoán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những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nguy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hiểm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có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thể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xảy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&amp;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tạo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thói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quen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để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phòng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tránh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lowchart: Process 3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Kiến thức học sinh cần nắm được qua từng bài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vi-VN" sz="2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9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sz="2400" b="1" dirty="0">
                <a:solidFill>
                  <a:srgbClr val="FFFF00"/>
                </a:solidFill>
                <a:latin typeface="Tahmo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mo"/>
                <a:ea typeface="Tahoma" pitchFamily="34" charset="0"/>
                <a:cs typeface="Tahoma" pitchFamily="34" charset="0"/>
              </a:rPr>
              <a:t>Nội</a:t>
            </a:r>
            <a:r>
              <a:rPr lang="en-US" sz="2400" b="1" dirty="0">
                <a:solidFill>
                  <a:srgbClr val="FFFF00"/>
                </a:solidFill>
                <a:latin typeface="Tahmo"/>
                <a:ea typeface="Tahoma" pitchFamily="34" charset="0"/>
                <a:cs typeface="Tahoma" pitchFamily="34" charset="0"/>
              </a:rPr>
              <a:t> dung </a:t>
            </a:r>
            <a:r>
              <a:rPr lang="en-US" sz="2400" b="1" dirty="0" err="1">
                <a:solidFill>
                  <a:srgbClr val="FFFF00"/>
                </a:solidFill>
                <a:latin typeface="Tahmo"/>
                <a:ea typeface="Tahoma" pitchFamily="34" charset="0"/>
                <a:cs typeface="Tahoma" pitchFamily="34" charset="0"/>
              </a:rPr>
              <a:t>chính</a:t>
            </a:r>
            <a:endParaRPr lang="en-US" sz="2400" b="1" dirty="0">
              <a:solidFill>
                <a:srgbClr val="FFFF00"/>
              </a:solidFill>
              <a:latin typeface="Tahmo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37600" y="6569075"/>
            <a:ext cx="2844800" cy="365125"/>
          </a:xfrm>
        </p:spPr>
        <p:txBody>
          <a:bodyPr/>
          <a:lstStyle/>
          <a:p>
            <a:fld id="{D432B386-DDCA-44C4-B75C-BBF4D182FD3B}" type="slidenum">
              <a:rPr lang="en-US" smtClean="0">
                <a:latin typeface="Tahmo"/>
              </a:rPr>
              <a:pPr/>
              <a:t>2</a:t>
            </a:fld>
            <a:endParaRPr lang="en-US">
              <a:latin typeface="Tahm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930599"/>
            <a:ext cx="609600" cy="9414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ahmo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92644" y="914400"/>
            <a:ext cx="9461155" cy="9414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bản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chỉ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đạo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giáo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dục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ATGT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năm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2019-2020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2367" y="4818343"/>
            <a:ext cx="609600" cy="9414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ahmo"/>
                <a:cs typeface="Times New Roman" panose="02020603050405020304" pitchFamily="18" charset="0"/>
              </a:rPr>
              <a:t>IV</a:t>
            </a:r>
            <a:endParaRPr lang="en-US" sz="2400" b="1" dirty="0">
              <a:solidFill>
                <a:schemeClr val="tx1"/>
              </a:solidFill>
              <a:latin typeface="Tahmo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2643" y="4818342"/>
            <a:ext cx="9461155" cy="9414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Chương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trình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“ATGT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nụ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cười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trẻ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thơ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”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cấp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Tiểu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học</a:t>
            </a:r>
            <a:endParaRPr lang="en-US" sz="2400" b="1" dirty="0">
              <a:solidFill>
                <a:schemeClr val="tx1"/>
              </a:solidFill>
              <a:latin typeface="Tahmo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5910" y="3466945"/>
            <a:ext cx="609600" cy="9414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ahmo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4239" y="2227544"/>
            <a:ext cx="9461155" cy="94147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Kế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hoạch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triển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khai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ch</a:t>
            </a:r>
            <a:r>
              <a:rPr lang="vi-VN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ư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ơng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trình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“ATGT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nụ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c</a:t>
            </a:r>
            <a:r>
              <a:rPr lang="vi-VN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ư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ời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trẻ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th</a:t>
            </a:r>
            <a:r>
              <a:rPr lang="vi-VN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ơ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”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năm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2019 - 2020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5910" y="2227544"/>
            <a:ext cx="609600" cy="94147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ahmo"/>
                <a:cs typeface="Times New Roman" panose="02020603050405020304" pitchFamily="18" charset="0"/>
              </a:rPr>
              <a:t>II</a:t>
            </a:r>
            <a:endParaRPr lang="en-US" sz="2400" b="1" dirty="0">
              <a:solidFill>
                <a:schemeClr val="tx1"/>
              </a:solidFill>
              <a:latin typeface="Tahmo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4239" y="3472382"/>
            <a:ext cx="9461155" cy="9494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thiệu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l</a:t>
            </a:r>
            <a:r>
              <a:rPr lang="vi-VN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u “ATGT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nụ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cười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dành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cấp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sz="2400" b="1" dirty="0">
              <a:solidFill>
                <a:schemeClr val="tx1"/>
              </a:solidFill>
              <a:latin typeface="Tahm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8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47035" y="955656"/>
            <a:ext cx="11850329" cy="72148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FF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Gợi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hút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gợi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các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cung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cấp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về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ATGT &amp;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151576" y="603530"/>
            <a:ext cx="2557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 dirty="0" err="1">
                <a:latin typeface="Tahoma" pitchFamily="34" charset="0"/>
                <a:cs typeface="Tahoma" pitchFamily="34" charset="0"/>
              </a:rPr>
              <a:t>Mục</a:t>
            </a:r>
            <a:r>
              <a:rPr lang="en-US" b="1" u="sng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u="sng" dirty="0" err="1">
                <a:latin typeface="Tahoma" pitchFamily="34" charset="0"/>
                <a:cs typeface="Tahoma" pitchFamily="34" charset="0"/>
              </a:rPr>
              <a:t>đích</a:t>
            </a:r>
            <a:r>
              <a:rPr lang="en-US" b="1" u="sng" dirty="0">
                <a:latin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Font typeface="Wingdings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 thiệu Tài liệu tham khảo dành cho giáo viên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69918"/>
            <a:ext cx="3429000" cy="496707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4298" r="7814" b="5501"/>
          <a:stretch/>
        </p:blipFill>
        <p:spPr>
          <a:xfrm>
            <a:off x="6468413" y="1750868"/>
            <a:ext cx="3604735" cy="5005174"/>
          </a:xfrm>
          <a:prstGeom prst="rect">
            <a:avLst/>
          </a:prstGeom>
          <a:ln w="31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93134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18"/>
          <p:cNvSpPr>
            <a:spLocks noChangeShapeType="1"/>
          </p:cNvSpPr>
          <p:nvPr/>
        </p:nvSpPr>
        <p:spPr bwMode="gray">
          <a:xfrm>
            <a:off x="7546252" y="867316"/>
            <a:ext cx="0" cy="3108325"/>
          </a:xfrm>
          <a:prstGeom prst="line">
            <a:avLst/>
          </a:prstGeom>
          <a:noFill/>
          <a:ln w="12700">
            <a:solidFill>
              <a:srgbClr val="80808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Rectangle 19"/>
          <p:cNvSpPr>
            <a:spLocks noChangeArrowheads="1"/>
          </p:cNvSpPr>
          <p:nvPr/>
        </p:nvSpPr>
        <p:spPr bwMode="auto">
          <a:xfrm>
            <a:off x="8049164" y="1393765"/>
            <a:ext cx="13051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altLang="en-US" i="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endParaRPr lang="en-US" altLang="en-US" sz="2000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20"/>
          <p:cNvSpPr>
            <a:spLocks noChangeArrowheads="1"/>
          </p:cNvSpPr>
          <p:nvPr/>
        </p:nvSpPr>
        <p:spPr bwMode="auto">
          <a:xfrm>
            <a:off x="7965141" y="3395305"/>
            <a:ext cx="21611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altLang="en-US" i="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từng</a:t>
            </a:r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endParaRPr lang="en-US" altLang="en-US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Text Box 23"/>
          <p:cNvSpPr txBox="1">
            <a:spLocks noChangeArrowheads="1"/>
          </p:cNvSpPr>
          <p:nvPr/>
        </p:nvSpPr>
        <p:spPr bwMode="gray">
          <a:xfrm>
            <a:off x="8049164" y="3794647"/>
            <a:ext cx="3962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 dirty="0" smtClean="0">
                <a:latin typeface="Verdana" pitchFamily="34" charset="0"/>
              </a:rPr>
              <a:t> </a:t>
            </a:r>
            <a:r>
              <a:rPr lang="en-US" altLang="en-US" sz="1800" dirty="0" err="1" smtClean="0">
                <a:latin typeface="Arial" pitchFamily="34" charset="0"/>
                <a:cs typeface="Arial" pitchFamily="34" charset="0"/>
              </a:rPr>
              <a:t>Gồm</a:t>
            </a:r>
            <a:r>
              <a:rPr lang="en-US" alt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18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altLang="en-US" sz="1800" dirty="0" err="1" smtClean="0">
                <a:latin typeface="Arial" pitchFamily="34" charset="0"/>
                <a:cs typeface="Arial" pitchFamily="34" charset="0"/>
              </a:rPr>
              <a:t>nội</a:t>
            </a:r>
            <a:r>
              <a:rPr lang="en-US" altLang="en-US" sz="1800" dirty="0" smtClean="0">
                <a:latin typeface="Arial" pitchFamily="34" charset="0"/>
                <a:cs typeface="Arial" pitchFamily="34" charset="0"/>
              </a:rPr>
              <a:t> dung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8" name="Oval 25"/>
          <p:cNvSpPr>
            <a:spLocks noChangeArrowheads="1"/>
          </p:cNvSpPr>
          <p:nvPr/>
        </p:nvSpPr>
        <p:spPr bwMode="gray">
          <a:xfrm>
            <a:off x="666299" y="2241426"/>
            <a:ext cx="3793067" cy="2867025"/>
          </a:xfrm>
          <a:prstGeom prst="ellipse">
            <a:avLst/>
          </a:prstGeom>
          <a:noFill/>
          <a:ln w="9525">
            <a:solidFill>
              <a:srgbClr val="B2B2B2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5097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cs typeface="Arial" charset="0"/>
            </a:endParaRPr>
          </a:p>
        </p:txBody>
      </p:sp>
      <p:grpSp>
        <p:nvGrpSpPr>
          <p:cNvPr id="7179" name="Group 26"/>
          <p:cNvGrpSpPr>
            <a:grpSpLocks/>
          </p:cNvGrpSpPr>
          <p:nvPr/>
        </p:nvGrpSpPr>
        <p:grpSpPr bwMode="auto">
          <a:xfrm>
            <a:off x="955352" y="2421478"/>
            <a:ext cx="3170767" cy="2425700"/>
            <a:chOff x="579" y="1589"/>
            <a:chExt cx="1358" cy="1358"/>
          </a:xfrm>
        </p:grpSpPr>
        <p:sp>
          <p:nvSpPr>
            <p:cNvPr id="336923" name="Oval 27">
              <a:extLst>
                <a:ext uri="{FF2B5EF4-FFF2-40B4-BE49-F238E27FC236}">
                  <a16:creationId xmlns:a16="http://schemas.microsoft.com/office/drawing/2014/main" xmlns="" id="{81D1A13D-902C-4BE0-9345-2E3BACE9694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9" y="1589"/>
              <a:ext cx="1358" cy="135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10980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38100">
              <a:solidFill>
                <a:srgbClr val="F8F8F8"/>
              </a:solidFill>
              <a:round/>
              <a:headEnd/>
              <a:tailEnd/>
            </a:ln>
            <a:effectLst>
              <a:outerShdw dist="45791" dir="3378596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6924" name="Oval 28">
              <a:extLst>
                <a:ext uri="{FF2B5EF4-FFF2-40B4-BE49-F238E27FC236}">
                  <a16:creationId xmlns:a16="http://schemas.microsoft.com/office/drawing/2014/main" xmlns="" id="{6B0BC503-FC3A-47EA-A07D-2E5399D071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5" y="1642"/>
              <a:ext cx="1245" cy="124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5372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DDDDDD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6925" name="Oval 29">
              <a:extLst>
                <a:ext uri="{FF2B5EF4-FFF2-40B4-BE49-F238E27FC236}">
                  <a16:creationId xmlns:a16="http://schemas.microsoft.com/office/drawing/2014/main" xmlns="" id="{23C3F302-1E2A-4720-B3E8-61A5246402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5" y="1880"/>
              <a:ext cx="799" cy="79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69804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B2B2B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7180" name="Oval 30"/>
          <p:cNvSpPr>
            <a:spLocks noChangeArrowheads="1"/>
          </p:cNvSpPr>
          <p:nvPr/>
        </p:nvSpPr>
        <p:spPr bwMode="auto">
          <a:xfrm>
            <a:off x="418650" y="2051721"/>
            <a:ext cx="4288367" cy="3246437"/>
          </a:xfrm>
          <a:prstGeom prst="ellipse">
            <a:avLst/>
          </a:prstGeom>
          <a:noFill/>
          <a:ln w="19050">
            <a:solidFill>
              <a:srgbClr val="B2B2B2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cs typeface="Arial" charset="0"/>
            </a:endParaRPr>
          </a:p>
        </p:txBody>
      </p:sp>
      <p:grpSp>
        <p:nvGrpSpPr>
          <p:cNvPr id="7183" name="Group 33"/>
          <p:cNvGrpSpPr>
            <a:grpSpLocks/>
          </p:cNvGrpSpPr>
          <p:nvPr/>
        </p:nvGrpSpPr>
        <p:grpSpPr bwMode="auto">
          <a:xfrm>
            <a:off x="2599859" y="1687269"/>
            <a:ext cx="452967" cy="339725"/>
            <a:chOff x="2928" y="2208"/>
            <a:chExt cx="262" cy="262"/>
          </a:xfrm>
        </p:grpSpPr>
        <p:sp>
          <p:nvSpPr>
            <p:cNvPr id="336930" name="Oval 34">
              <a:extLst>
                <a:ext uri="{FF2B5EF4-FFF2-40B4-BE49-F238E27FC236}">
                  <a16:creationId xmlns:a16="http://schemas.microsoft.com/office/drawing/2014/main" xmlns="" id="{6BF54E47-D494-4FB0-A187-F762DCA5A2B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6931" name="Oval 35">
              <a:extLst>
                <a:ext uri="{FF2B5EF4-FFF2-40B4-BE49-F238E27FC236}">
                  <a16:creationId xmlns:a16="http://schemas.microsoft.com/office/drawing/2014/main" xmlns="" id="{45A2E5E7-DBC9-43DD-9357-F29AC943D5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7184" name="Rectangle 36"/>
          <p:cNvSpPr>
            <a:spLocks noChangeArrowheads="1"/>
          </p:cNvSpPr>
          <p:nvPr/>
        </p:nvSpPr>
        <p:spPr bwMode="black">
          <a:xfrm>
            <a:off x="3285066" y="1181047"/>
            <a:ext cx="2777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1"/>
            <a:r>
              <a:rPr lang="en-US" altLang="en-US" b="1" i="0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Mục</a:t>
            </a:r>
            <a:r>
              <a:rPr 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tiêu</a:t>
            </a:r>
            <a:r>
              <a:rPr lang="en-US" sz="24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bài</a:t>
            </a:r>
            <a:r>
              <a:rPr lang="en-US" sz="24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học</a:t>
            </a:r>
            <a:r>
              <a:rPr lang="en-US" sz="24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7189" name="Text Box 41"/>
          <p:cNvSpPr txBox="1">
            <a:spLocks noChangeArrowheads="1"/>
          </p:cNvSpPr>
          <p:nvPr/>
        </p:nvSpPr>
        <p:spPr bwMode="gray">
          <a:xfrm>
            <a:off x="1274826" y="3358242"/>
            <a:ext cx="2650067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1C1C1C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 smtClean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Thiết</a:t>
            </a:r>
            <a:r>
              <a:rPr lang="en-US" altLang="en-US" sz="3200" dirty="0" smtClean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3200" dirty="0" err="1" smtClean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kế</a:t>
            </a:r>
            <a:r>
              <a:rPr lang="en-US" altLang="en-US" sz="3200" dirty="0" smtClean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altLang="en-US" sz="3200" i="0" dirty="0">
              <a:solidFill>
                <a:srgbClr val="F8F8F8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190" name="Group 42"/>
          <p:cNvGrpSpPr>
            <a:grpSpLocks/>
          </p:cNvGrpSpPr>
          <p:nvPr/>
        </p:nvGrpSpPr>
        <p:grpSpPr bwMode="auto">
          <a:xfrm>
            <a:off x="3673152" y="2081753"/>
            <a:ext cx="452967" cy="339725"/>
            <a:chOff x="2928" y="2208"/>
            <a:chExt cx="262" cy="262"/>
          </a:xfrm>
        </p:grpSpPr>
        <p:sp>
          <p:nvSpPr>
            <p:cNvPr id="336939" name="Oval 43">
              <a:extLst>
                <a:ext uri="{FF2B5EF4-FFF2-40B4-BE49-F238E27FC236}">
                  <a16:creationId xmlns:a16="http://schemas.microsoft.com/office/drawing/2014/main" xmlns="" id="{F0E586D1-04CC-4666-A869-DC1C561770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6940" name="Oval 44">
              <a:extLst>
                <a:ext uri="{FF2B5EF4-FFF2-40B4-BE49-F238E27FC236}">
                  <a16:creationId xmlns:a16="http://schemas.microsoft.com/office/drawing/2014/main" xmlns="" id="{7EAF28AE-F603-4C16-B6AC-1B064AAFFC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7191" name="Group 45"/>
          <p:cNvGrpSpPr>
            <a:grpSpLocks/>
          </p:cNvGrpSpPr>
          <p:nvPr/>
        </p:nvGrpSpPr>
        <p:grpSpPr bwMode="auto">
          <a:xfrm>
            <a:off x="4328045" y="2960858"/>
            <a:ext cx="452967" cy="339725"/>
            <a:chOff x="2928" y="2208"/>
            <a:chExt cx="262" cy="262"/>
          </a:xfrm>
        </p:grpSpPr>
        <p:sp>
          <p:nvSpPr>
            <p:cNvPr id="336942" name="Oval 46">
              <a:extLst>
                <a:ext uri="{FF2B5EF4-FFF2-40B4-BE49-F238E27FC236}">
                  <a16:creationId xmlns:a16="http://schemas.microsoft.com/office/drawing/2014/main" xmlns="" id="{A38F4914-61FC-43A6-A0A7-C58B6736768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6943" name="Oval 47">
              <a:extLst>
                <a:ext uri="{FF2B5EF4-FFF2-40B4-BE49-F238E27FC236}">
                  <a16:creationId xmlns:a16="http://schemas.microsoft.com/office/drawing/2014/main" xmlns="" id="{4441342F-578B-443C-8598-40B4A57733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7192" name="Group 48"/>
          <p:cNvGrpSpPr>
            <a:grpSpLocks/>
          </p:cNvGrpSpPr>
          <p:nvPr/>
        </p:nvGrpSpPr>
        <p:grpSpPr bwMode="auto">
          <a:xfrm>
            <a:off x="4110872" y="4097775"/>
            <a:ext cx="452967" cy="339725"/>
            <a:chOff x="2928" y="2208"/>
            <a:chExt cx="262" cy="262"/>
          </a:xfrm>
        </p:grpSpPr>
        <p:sp>
          <p:nvSpPr>
            <p:cNvPr id="336945" name="Oval 49">
              <a:extLst>
                <a:ext uri="{FF2B5EF4-FFF2-40B4-BE49-F238E27FC236}">
                  <a16:creationId xmlns:a16="http://schemas.microsoft.com/office/drawing/2014/main" xmlns="" id="{F15509B2-BEDA-4AAB-97E3-F4A1F58DD5D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6946" name="Oval 50">
              <a:extLst>
                <a:ext uri="{FF2B5EF4-FFF2-40B4-BE49-F238E27FC236}">
                  <a16:creationId xmlns:a16="http://schemas.microsoft.com/office/drawing/2014/main" xmlns="" id="{75CF50ED-7194-4E04-9DF6-EE61D2209D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7193" name="Group 51"/>
          <p:cNvGrpSpPr>
            <a:grpSpLocks/>
          </p:cNvGrpSpPr>
          <p:nvPr/>
        </p:nvGrpSpPr>
        <p:grpSpPr bwMode="auto">
          <a:xfrm>
            <a:off x="3067042" y="5031629"/>
            <a:ext cx="452967" cy="339725"/>
            <a:chOff x="2928" y="2208"/>
            <a:chExt cx="262" cy="262"/>
          </a:xfrm>
        </p:grpSpPr>
        <p:sp>
          <p:nvSpPr>
            <p:cNvPr id="336948" name="Oval 52">
              <a:extLst>
                <a:ext uri="{FF2B5EF4-FFF2-40B4-BE49-F238E27FC236}">
                  <a16:creationId xmlns:a16="http://schemas.microsoft.com/office/drawing/2014/main" xmlns="" id="{1AD931E6-DCE9-4EBE-BE9A-709AE36C47B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6949" name="Oval 53">
              <a:extLst>
                <a:ext uri="{FF2B5EF4-FFF2-40B4-BE49-F238E27FC236}">
                  <a16:creationId xmlns:a16="http://schemas.microsoft.com/office/drawing/2014/main" xmlns="" id="{9E616395-6BBB-4021-94FA-97A0E849F9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7194" name="Group 54"/>
          <p:cNvGrpSpPr>
            <a:grpSpLocks/>
          </p:cNvGrpSpPr>
          <p:nvPr/>
        </p:nvGrpSpPr>
        <p:grpSpPr bwMode="auto">
          <a:xfrm>
            <a:off x="7457017" y="1552224"/>
            <a:ext cx="241300" cy="180975"/>
            <a:chOff x="2928" y="2208"/>
            <a:chExt cx="262" cy="262"/>
          </a:xfrm>
        </p:grpSpPr>
        <p:sp>
          <p:nvSpPr>
            <p:cNvPr id="336951" name="Oval 55">
              <a:extLst>
                <a:ext uri="{FF2B5EF4-FFF2-40B4-BE49-F238E27FC236}">
                  <a16:creationId xmlns:a16="http://schemas.microsoft.com/office/drawing/2014/main" xmlns="" id="{912A7953-F977-4BFD-8076-50B1BF47CA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6952" name="Oval 56">
              <a:extLst>
                <a:ext uri="{FF2B5EF4-FFF2-40B4-BE49-F238E27FC236}">
                  <a16:creationId xmlns:a16="http://schemas.microsoft.com/office/drawing/2014/main" xmlns="" id="{11B8F1FB-F670-459F-8C29-2F90B88A77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1"/>
              <a:ext cx="218" cy="21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7195" name="Group 57"/>
          <p:cNvGrpSpPr>
            <a:grpSpLocks/>
          </p:cNvGrpSpPr>
          <p:nvPr/>
        </p:nvGrpSpPr>
        <p:grpSpPr bwMode="auto">
          <a:xfrm>
            <a:off x="7497541" y="3523516"/>
            <a:ext cx="241300" cy="180975"/>
            <a:chOff x="2928" y="2208"/>
            <a:chExt cx="262" cy="262"/>
          </a:xfrm>
        </p:grpSpPr>
        <p:sp>
          <p:nvSpPr>
            <p:cNvPr id="336954" name="Oval 58">
              <a:extLst>
                <a:ext uri="{FF2B5EF4-FFF2-40B4-BE49-F238E27FC236}">
                  <a16:creationId xmlns:a16="http://schemas.microsoft.com/office/drawing/2014/main" xmlns="" id="{D3977D84-AE26-4E37-BB19-D5E5EADA39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6955" name="Oval 59">
              <a:extLst>
                <a:ext uri="{FF2B5EF4-FFF2-40B4-BE49-F238E27FC236}">
                  <a16:creationId xmlns:a16="http://schemas.microsoft.com/office/drawing/2014/main" xmlns="" id="{8B38782F-E2D0-4CF7-8B9C-2DC51AE587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1"/>
              <a:ext cx="218" cy="21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7823200" y="1909706"/>
            <a:ext cx="41043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12 </a:t>
            </a:r>
            <a:r>
              <a:rPr lang="en-US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bài</a:t>
            </a:r>
            <a:r>
              <a:rPr lang="en-US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tương</a:t>
            </a:r>
            <a:r>
              <a:rPr lang="en-US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ứng</a:t>
            </a:r>
            <a:r>
              <a:rPr lang="en-US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với</a:t>
            </a:r>
            <a:r>
              <a:rPr lang="en-US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12 </a:t>
            </a:r>
            <a:r>
              <a:rPr lang="en-US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bài</a:t>
            </a:r>
            <a:r>
              <a:rPr lang="en-US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trong</a:t>
            </a:r>
            <a:r>
              <a:rPr lang="en-US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sách</a:t>
            </a:r>
            <a:r>
              <a:rPr lang="en-US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học</a:t>
            </a:r>
            <a:r>
              <a:rPr lang="en-US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sinh</a:t>
            </a:r>
            <a:r>
              <a:rPr lang="en-US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4A464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36"/>
          <p:cNvSpPr>
            <a:spLocks noChangeArrowheads="1"/>
          </p:cNvSpPr>
          <p:nvPr/>
        </p:nvSpPr>
        <p:spPr bwMode="black">
          <a:xfrm>
            <a:off x="4364352" y="1959813"/>
            <a:ext cx="24351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en-US" altLang="en-US" b="1" i="0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Đồ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dùng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dạy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học</a:t>
            </a:r>
            <a:r>
              <a:rPr 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endParaRPr lang="en-US" sz="2400" b="1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52" name="Rectangle 36"/>
          <p:cNvSpPr>
            <a:spLocks noChangeArrowheads="1"/>
          </p:cNvSpPr>
          <p:nvPr/>
        </p:nvSpPr>
        <p:spPr bwMode="black">
          <a:xfrm>
            <a:off x="4835180" y="2857371"/>
            <a:ext cx="2493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en-US" altLang="en-US" b="1" i="0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Thời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lượng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gợi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ý</a:t>
            </a:r>
            <a:r>
              <a:rPr 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endParaRPr lang="en-US" sz="2400" b="1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53" name="Rectangle 36"/>
          <p:cNvSpPr>
            <a:spLocks noChangeArrowheads="1"/>
          </p:cNvSpPr>
          <p:nvPr/>
        </p:nvSpPr>
        <p:spPr bwMode="black">
          <a:xfrm>
            <a:off x="4673600" y="3704491"/>
            <a:ext cx="27770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1"/>
            <a:r>
              <a:rPr lang="en-US" altLang="en-US" sz="2000" b="1" i="0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Các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hoạt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động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dạy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học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chủ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yếu</a:t>
            </a:r>
            <a:r>
              <a:rPr 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endParaRPr lang="en-US" sz="2400" b="1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54" name="Rectangle 36"/>
          <p:cNvSpPr>
            <a:spLocks noChangeArrowheads="1"/>
          </p:cNvSpPr>
          <p:nvPr/>
        </p:nvSpPr>
        <p:spPr bwMode="black">
          <a:xfrm>
            <a:off x="3673129" y="4948831"/>
            <a:ext cx="32599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en-US" altLang="en-US" b="1" i="0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Tài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liệu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tham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khảo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và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điều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luật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liên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quan</a:t>
            </a:r>
            <a:endParaRPr lang="en-US" sz="2400" b="1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55" name="Flowchart: Process 54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Font typeface="Wingdings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 thiệu Tài liệu tham khảo dành cho giáo viên</a:t>
            </a:r>
          </a:p>
        </p:txBody>
      </p:sp>
    </p:spTree>
    <p:extLst>
      <p:ext uri="{BB962C8B-B14F-4D97-AF65-F5344CB8AC3E}">
        <p14:creationId xmlns:p14="http://schemas.microsoft.com/office/powerpoint/2010/main" val="350205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/>
      <p:bldP spid="7173" grpId="0"/>
      <p:bldP spid="7176" grpId="0"/>
      <p:bldP spid="7178" grpId="0" animBg="1"/>
      <p:bldP spid="7180" grpId="0" animBg="1"/>
      <p:bldP spid="7184" grpId="0"/>
      <p:bldP spid="7189" grpId="0"/>
      <p:bldP spid="48" grpId="0"/>
      <p:bldP spid="51" grpId="0"/>
      <p:bldP spid="52" grpId="0"/>
      <p:bldP spid="53" grpId="0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5410200" y="1705706"/>
            <a:ext cx="742013" cy="149469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228413" y="838200"/>
            <a:ext cx="5201587" cy="1406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426590" y="1196486"/>
            <a:ext cx="4039849" cy="125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Giới thiệu bài: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 câu hỏi mở để giới thiệu bài học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228413" y="2362201"/>
            <a:ext cx="5201587" cy="2057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5410200" y="3367547"/>
            <a:ext cx="818212" cy="109332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400800" y="2748272"/>
            <a:ext cx="4876800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u="sng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Xem tranh &amp; trả lời câu hỏi: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Hướng dẫn học sinh xem tranh, tìm hiểu và thảo luận nhóm theo câu hỏi về tình huống giao thông của người máy ASIMO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228412" y="4724405"/>
            <a:ext cx="5201588" cy="1600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553200" y="4951412"/>
            <a:ext cx="47244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u="sng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Tìm hiểu nội dung bài: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 câu hỏi và giải thích cho học sinh về nội dung bài học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410200" y="5486403"/>
            <a:ext cx="818211" cy="59848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0" y="0"/>
            <a:ext cx="12192000" cy="583125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endParaRPr lang="en-US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Cấu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trúc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Tài liệu tham khảo dành cho giáo viên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vi-VN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Wingdings" pitchFamily="2" charset="2"/>
              <a:buChar char="q"/>
            </a:pPr>
            <a:endParaRPr lang="vi-VN" sz="24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" r="8334" b="6269"/>
          <a:stretch/>
        </p:blipFill>
        <p:spPr>
          <a:xfrm>
            <a:off x="1066800" y="703810"/>
            <a:ext cx="4343401" cy="6001790"/>
          </a:xfrm>
          <a:prstGeom prst="rect">
            <a:avLst/>
          </a:prstGeom>
          <a:ln w="9525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523999" y="2743200"/>
            <a:ext cx="3886201" cy="990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524000" y="3733800"/>
            <a:ext cx="3886200" cy="1447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1524000" y="5181600"/>
            <a:ext cx="3886200" cy="1524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0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5562601" y="1543062"/>
            <a:ext cx="706315" cy="113346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324599" y="841375"/>
            <a:ext cx="5618285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400800" y="990600"/>
            <a:ext cx="541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 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học: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h/s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học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324599" y="2590799"/>
            <a:ext cx="5618285" cy="129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5410200" y="3203583"/>
            <a:ext cx="800099" cy="106361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400800" y="2730499"/>
            <a:ext cx="541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(5) 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nhớ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và 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dặn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Tóm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nhớ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6324599" y="4498976"/>
            <a:ext cx="5618285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6477000" y="4724401"/>
            <a:ext cx="541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u="sng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(6) Tài liệu tham khảo:</a:t>
            </a: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Trích dẫn những thông tin &amp; điều luật liên quan</a:t>
            </a: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V="1">
            <a:off x="5312229" y="5205306"/>
            <a:ext cx="1088571" cy="71652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q"/>
            </a:pPr>
            <a:r>
              <a:rPr lang="en-US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Cấu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trúc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Tài liệu tham khảo dành cho giáo viên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vi-VN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" t="4111" r="7724" b="5489"/>
          <a:stretch/>
        </p:blipFill>
        <p:spPr>
          <a:xfrm>
            <a:off x="1371600" y="621322"/>
            <a:ext cx="4267200" cy="6072555"/>
          </a:xfrm>
          <a:prstGeom prst="rect">
            <a:avLst/>
          </a:prstGeom>
          <a:ln w="635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562100" y="1527182"/>
            <a:ext cx="3924300" cy="205171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562100" y="3602604"/>
            <a:ext cx="3924300" cy="112179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1562100" y="4748107"/>
            <a:ext cx="3962400" cy="194576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文本框 63"/>
          <p:cNvSpPr txBox="1">
            <a:spLocks noChangeArrowheads="1"/>
          </p:cNvSpPr>
          <p:nvPr/>
        </p:nvSpPr>
        <p:spPr bwMode="auto">
          <a:xfrm>
            <a:off x="7052269" y="1622180"/>
            <a:ext cx="4757334" cy="132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单</a:t>
            </a:r>
            <a:r>
              <a:rPr lang="zh-CN" altLang="en-US" sz="2400" b="1" dirty="0" smtClean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击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cuốn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tài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1800" dirty="0">
                <a:latin typeface="+mn-lt"/>
                <a:ea typeface="Tahoma" pitchFamily="34" charset="0"/>
                <a:cs typeface="Tahoma" pitchFamily="34" charset="0"/>
              </a:rPr>
              <a:t>dành cho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thầy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xây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dựng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giảng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18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8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580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40" y="1292227"/>
            <a:ext cx="7397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7" y="4015985"/>
            <a:ext cx="6397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lowchart: Process 11"/>
          <p:cNvSpPr/>
          <p:nvPr/>
        </p:nvSpPr>
        <p:spPr>
          <a:xfrm>
            <a:off x="0" y="88429"/>
            <a:ext cx="12192000" cy="552451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Font typeface="Wingdings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 thiệu Tài liệu tham khảo dành cho giáo viên</a:t>
            </a:r>
          </a:p>
        </p:txBody>
      </p:sp>
      <p:sp>
        <p:nvSpPr>
          <p:cNvPr id="2" name="Rectangle 1"/>
          <p:cNvSpPr/>
          <p:nvPr/>
        </p:nvSpPr>
        <p:spPr>
          <a:xfrm>
            <a:off x="5778219" y="461264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     </a:t>
            </a:r>
            <a:r>
              <a:rPr lang="en-US" dirty="0" err="1" smtClean="0">
                <a:cs typeface="Times New Roman" pitchFamily="18" charset="0"/>
              </a:rPr>
              <a:t>Tuy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nhiên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mục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tiêu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trong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tài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liệu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tham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khảo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và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những</a:t>
            </a:r>
            <a:r>
              <a:rPr lang="en-US" dirty="0">
                <a:cs typeface="Times New Roman" pitchFamily="18" charset="0"/>
              </a:rPr>
              <a:t> k</a:t>
            </a:r>
            <a:r>
              <a:rPr lang="vi-VN" dirty="0">
                <a:cs typeface="Times New Roman" pitchFamily="18" charset="0"/>
              </a:rPr>
              <a:t>iến thức học sinh cần nắm được qua từng bài </a:t>
            </a:r>
            <a:r>
              <a:rPr lang="en-US" dirty="0" err="1">
                <a:cs typeface="Times New Roman" pitchFamily="18" charset="0"/>
              </a:rPr>
              <a:t>học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chưa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đồng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nhất</a:t>
            </a:r>
            <a:r>
              <a:rPr lang="en-US" dirty="0">
                <a:cs typeface="Times New Roman" pitchFamily="18" charset="0"/>
              </a:rPr>
              <a:t>. </a:t>
            </a:r>
            <a:r>
              <a:rPr lang="en-US" dirty="0" err="1">
                <a:cs typeface="Times New Roman" pitchFamily="18" charset="0"/>
              </a:rPr>
              <a:t>Vì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vậy</a:t>
            </a:r>
            <a:r>
              <a:rPr lang="en-US" dirty="0">
                <a:cs typeface="Times New Roman" pitchFamily="18" charset="0"/>
              </a:rPr>
              <a:t>, GV </a:t>
            </a:r>
            <a:r>
              <a:rPr lang="en-US" dirty="0" err="1">
                <a:cs typeface="Times New Roman" pitchFamily="18" charset="0"/>
              </a:rPr>
              <a:t>có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thể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kết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hợp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mục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tiêu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trong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tài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liệu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tham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khảo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và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những</a:t>
            </a:r>
            <a:r>
              <a:rPr lang="en-US" dirty="0">
                <a:cs typeface="Times New Roman" pitchFamily="18" charset="0"/>
              </a:rPr>
              <a:t> k</a:t>
            </a:r>
            <a:r>
              <a:rPr lang="vi-VN" dirty="0">
                <a:cs typeface="Times New Roman" pitchFamily="18" charset="0"/>
              </a:rPr>
              <a:t>iến thức học sinh cần nắm được qua từng bài </a:t>
            </a:r>
            <a:r>
              <a:rPr lang="en-US" dirty="0" err="1">
                <a:cs typeface="Times New Roman" pitchFamily="18" charset="0"/>
              </a:rPr>
              <a:t>học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để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biên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tập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lại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theo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tinh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thần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của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văn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bản</a:t>
            </a:r>
            <a:r>
              <a:rPr lang="en-US" dirty="0">
                <a:cs typeface="Times New Roman" pitchFamily="18" charset="0"/>
              </a:rPr>
              <a:t> 5842/BGDĐT </a:t>
            </a:r>
            <a:r>
              <a:rPr lang="en-US" dirty="0" err="1">
                <a:cs typeface="Times New Roman" pitchFamily="18" charset="0"/>
              </a:rPr>
              <a:t>ngày</a:t>
            </a:r>
            <a:r>
              <a:rPr lang="en-US" dirty="0">
                <a:cs typeface="Times New Roman" pitchFamily="18" charset="0"/>
              </a:rPr>
              <a:t> 1 </a:t>
            </a:r>
            <a:r>
              <a:rPr lang="en-US" dirty="0" err="1">
                <a:cs typeface="Times New Roman" pitchFamily="18" charset="0"/>
              </a:rPr>
              <a:t>tháng</a:t>
            </a:r>
            <a:r>
              <a:rPr lang="en-US" dirty="0">
                <a:cs typeface="Times New Roman" pitchFamily="18" charset="0"/>
              </a:rPr>
              <a:t> 9 </a:t>
            </a:r>
            <a:r>
              <a:rPr lang="en-US" dirty="0" err="1">
                <a:cs typeface="Times New Roman" pitchFamily="18" charset="0"/>
              </a:rPr>
              <a:t>năm</a:t>
            </a:r>
            <a:r>
              <a:rPr lang="en-US" dirty="0">
                <a:cs typeface="Times New Roman" pitchFamily="18" charset="0"/>
              </a:rPr>
              <a:t> 2011.</a:t>
            </a:r>
          </a:p>
        </p:txBody>
      </p:sp>
      <p:pic>
        <p:nvPicPr>
          <p:cNvPr id="14" name="图片 49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0" y="4956882"/>
            <a:ext cx="1729978" cy="162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210">
            <a:off x="1101775" y="1344796"/>
            <a:ext cx="4199689" cy="449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309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19"/>
          <p:cNvGrpSpPr>
            <a:grpSpLocks/>
          </p:cNvGrpSpPr>
          <p:nvPr/>
        </p:nvGrpSpPr>
        <p:grpSpPr bwMode="auto">
          <a:xfrm>
            <a:off x="3237786" y="1008528"/>
            <a:ext cx="5839200" cy="925200"/>
            <a:chOff x="3964" y="2071"/>
            <a:chExt cx="1484" cy="330"/>
          </a:xfrm>
          <a:solidFill>
            <a:schemeClr val="accent6">
              <a:lumMod val="75000"/>
            </a:schemeClr>
          </a:solidFill>
        </p:grpSpPr>
        <p:sp>
          <p:nvSpPr>
            <p:cNvPr id="8215" name="AutoShape 20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>
                <a:cs typeface="Arial" charset="0"/>
              </a:endParaRPr>
            </a:p>
          </p:txBody>
        </p:sp>
        <p:sp>
          <p:nvSpPr>
            <p:cNvPr id="8216" name="AutoShape 21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99999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>
                <a:cs typeface="Arial" charset="0"/>
              </a:endParaRPr>
            </a:p>
          </p:txBody>
        </p:sp>
      </p:grpSp>
      <p:cxnSp>
        <p:nvCxnSpPr>
          <p:cNvPr id="8196" name="AutoShape 22"/>
          <p:cNvCxnSpPr>
            <a:cxnSpLocks noChangeShapeType="1"/>
          </p:cNvCxnSpPr>
          <p:nvPr/>
        </p:nvCxnSpPr>
        <p:spPr bwMode="auto">
          <a:xfrm rot="16200000" flipH="1">
            <a:off x="2082856" y="4472946"/>
            <a:ext cx="1130300" cy="1397000"/>
          </a:xfrm>
          <a:prstGeom prst="bentConnector2">
            <a:avLst/>
          </a:prstGeom>
          <a:noFill/>
          <a:ln w="38100" cap="rnd">
            <a:solidFill>
              <a:srgbClr val="B2B2B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7" name="AutoShape 23"/>
          <p:cNvCxnSpPr>
            <a:cxnSpLocks noChangeShapeType="1"/>
          </p:cNvCxnSpPr>
          <p:nvPr/>
        </p:nvCxnSpPr>
        <p:spPr bwMode="auto">
          <a:xfrm rot="5400000">
            <a:off x="8893429" y="4512650"/>
            <a:ext cx="1130300" cy="1511300"/>
          </a:xfrm>
          <a:prstGeom prst="bentConnector2">
            <a:avLst/>
          </a:prstGeom>
          <a:noFill/>
          <a:ln w="38100" cap="rnd">
            <a:solidFill>
              <a:srgbClr val="B2B2B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8" name="AutoShape 24"/>
          <p:cNvCxnSpPr>
            <a:cxnSpLocks noChangeShapeType="1"/>
            <a:stCxn id="8201" idx="0"/>
            <a:endCxn id="8215" idx="1"/>
          </p:cNvCxnSpPr>
          <p:nvPr/>
        </p:nvCxnSpPr>
        <p:spPr bwMode="auto">
          <a:xfrm rot="5400000" flipH="1" flipV="1">
            <a:off x="2027393" y="1329764"/>
            <a:ext cx="1069029" cy="1351758"/>
          </a:xfrm>
          <a:prstGeom prst="bentConnector2">
            <a:avLst/>
          </a:prstGeom>
          <a:noFill/>
          <a:ln w="38100" cap="rnd">
            <a:solidFill>
              <a:srgbClr val="B2B2B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9" name="AutoShape 25"/>
          <p:cNvCxnSpPr>
            <a:cxnSpLocks noChangeShapeType="1"/>
            <a:endCxn id="8215" idx="3"/>
          </p:cNvCxnSpPr>
          <p:nvPr/>
        </p:nvCxnSpPr>
        <p:spPr bwMode="auto">
          <a:xfrm rot="16200000" flipV="1">
            <a:off x="9052043" y="1496071"/>
            <a:ext cx="1168886" cy="1119000"/>
          </a:xfrm>
          <a:prstGeom prst="bentConnector2">
            <a:avLst/>
          </a:prstGeom>
          <a:noFill/>
          <a:ln w="38100" cap="rnd">
            <a:solidFill>
              <a:srgbClr val="B2B2B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200" name="Picture 26" descr="Trans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685" y="2587625"/>
            <a:ext cx="272838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7" descr="Trans_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" y="2540157"/>
            <a:ext cx="2728800" cy="204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Freeform 28"/>
          <p:cNvSpPr>
            <a:spLocks/>
          </p:cNvSpPr>
          <p:nvPr/>
        </p:nvSpPr>
        <p:spPr bwMode="gray">
          <a:xfrm>
            <a:off x="3486151" y="3008313"/>
            <a:ext cx="5086349" cy="476250"/>
          </a:xfrm>
          <a:custGeom>
            <a:avLst/>
            <a:gdLst>
              <a:gd name="T0" fmla="*/ 0 w 2347"/>
              <a:gd name="T1" fmla="*/ 377701685 h 336"/>
              <a:gd name="T2" fmla="*/ 0 w 2347"/>
              <a:gd name="T3" fmla="*/ 675041853 h 336"/>
              <a:gd name="T4" fmla="*/ 2147483646 w 2347"/>
              <a:gd name="T5" fmla="*/ 675041853 h 336"/>
              <a:gd name="T6" fmla="*/ 2147483646 w 2347"/>
              <a:gd name="T7" fmla="*/ 0 h 336"/>
              <a:gd name="T8" fmla="*/ 2147483646 w 2347"/>
              <a:gd name="T9" fmla="*/ 379711574 h 336"/>
              <a:gd name="T10" fmla="*/ 0 w 2347"/>
              <a:gd name="T11" fmla="*/ 377701685 h 3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47" h="336">
                <a:moveTo>
                  <a:pt x="0" y="188"/>
                </a:moveTo>
                <a:lnTo>
                  <a:pt x="0" y="336"/>
                </a:lnTo>
                <a:lnTo>
                  <a:pt x="2347" y="336"/>
                </a:lnTo>
                <a:lnTo>
                  <a:pt x="2005" y="0"/>
                </a:lnTo>
                <a:lnTo>
                  <a:pt x="2005" y="189"/>
                </a:lnTo>
                <a:lnTo>
                  <a:pt x="0" y="1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AutoShape 29"/>
          <p:cNvSpPr>
            <a:spLocks noChangeArrowheads="1"/>
          </p:cNvSpPr>
          <p:nvPr/>
        </p:nvSpPr>
        <p:spPr bwMode="gray">
          <a:xfrm>
            <a:off x="5144085" y="2189408"/>
            <a:ext cx="1924049" cy="861589"/>
          </a:xfrm>
          <a:prstGeom prst="upArrow">
            <a:avLst>
              <a:gd name="adj1" fmla="val 65157"/>
              <a:gd name="adj2" fmla="val 48347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altLang="en-US">
              <a:cs typeface="Arial" charset="0"/>
            </a:endParaRPr>
          </a:p>
        </p:txBody>
      </p:sp>
      <p:sp>
        <p:nvSpPr>
          <p:cNvPr id="8204" name="AutoShape 30"/>
          <p:cNvSpPr>
            <a:spLocks noChangeArrowheads="1"/>
          </p:cNvSpPr>
          <p:nvPr/>
        </p:nvSpPr>
        <p:spPr bwMode="gray">
          <a:xfrm flipV="1">
            <a:off x="5183557" y="3860592"/>
            <a:ext cx="1924049" cy="1007269"/>
          </a:xfrm>
          <a:prstGeom prst="upArrow">
            <a:avLst>
              <a:gd name="adj1" fmla="val 65157"/>
              <a:gd name="adj2" fmla="val 48347"/>
            </a:avLst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altLang="en-US">
              <a:cs typeface="Arial" charset="0"/>
            </a:endParaRPr>
          </a:p>
        </p:txBody>
      </p:sp>
      <p:sp>
        <p:nvSpPr>
          <p:cNvPr id="8205" name="Freeform 31"/>
          <p:cNvSpPr>
            <a:spLocks/>
          </p:cNvSpPr>
          <p:nvPr/>
        </p:nvSpPr>
        <p:spPr bwMode="gray">
          <a:xfrm flipH="1" flipV="1">
            <a:off x="3486151" y="3516314"/>
            <a:ext cx="5086349" cy="477837"/>
          </a:xfrm>
          <a:custGeom>
            <a:avLst/>
            <a:gdLst>
              <a:gd name="T0" fmla="*/ 0 w 2347"/>
              <a:gd name="T1" fmla="*/ 380223149 h 336"/>
              <a:gd name="T2" fmla="*/ 0 w 2347"/>
              <a:gd name="T3" fmla="*/ 679548210 h 336"/>
              <a:gd name="T4" fmla="*/ 2147483646 w 2347"/>
              <a:gd name="T5" fmla="*/ 679548210 h 336"/>
              <a:gd name="T6" fmla="*/ 2147483646 w 2347"/>
              <a:gd name="T7" fmla="*/ 0 h 336"/>
              <a:gd name="T8" fmla="*/ 2147483646 w 2347"/>
              <a:gd name="T9" fmla="*/ 382245424 h 336"/>
              <a:gd name="T10" fmla="*/ 0 w 2347"/>
              <a:gd name="T11" fmla="*/ 380223149 h 3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47" h="336">
                <a:moveTo>
                  <a:pt x="0" y="188"/>
                </a:moveTo>
                <a:lnTo>
                  <a:pt x="0" y="336"/>
                </a:lnTo>
                <a:lnTo>
                  <a:pt x="2347" y="336"/>
                </a:lnTo>
                <a:lnTo>
                  <a:pt x="2005" y="0"/>
                </a:lnTo>
                <a:lnTo>
                  <a:pt x="2005" y="189"/>
                </a:lnTo>
                <a:lnTo>
                  <a:pt x="0" y="1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Text Box 32"/>
          <p:cNvSpPr txBox="1">
            <a:spLocks noChangeArrowheads="1"/>
          </p:cNvSpPr>
          <p:nvPr/>
        </p:nvSpPr>
        <p:spPr bwMode="auto">
          <a:xfrm>
            <a:off x="695828" y="2977705"/>
            <a:ext cx="238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HS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luôn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nhớ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đội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mũ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bảo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hiểm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đúng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quy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cách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khi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ngồi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trên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xe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máy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xe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đạp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8207" name="Text Box 33"/>
          <p:cNvSpPr txBox="1">
            <a:spLocks noChangeArrowheads="1"/>
          </p:cNvSpPr>
          <p:nvPr/>
        </p:nvSpPr>
        <p:spPr bwMode="auto">
          <a:xfrm>
            <a:off x="9032876" y="2804858"/>
            <a:ext cx="2032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HS </a:t>
            </a:r>
            <a:r>
              <a:rPr lang="en-US" sz="1800" dirty="0" err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nhận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biết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được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tầm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quan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trọng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của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việc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đội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mũ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bảo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hiểm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và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biết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đội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mũ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bảo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hiểm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đúng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quy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cách</a:t>
            </a:r>
            <a:r>
              <a:rPr lang="en-US" sz="1800" b="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600" i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08" name="Text Box 34"/>
          <p:cNvSpPr txBox="1">
            <a:spLocks noChangeArrowheads="1"/>
          </p:cNvSpPr>
          <p:nvPr/>
        </p:nvSpPr>
        <p:spPr bwMode="auto">
          <a:xfrm>
            <a:off x="80391" y="4586756"/>
            <a:ext cx="41808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Mục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tiêu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Tài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liệu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tham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khảo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dành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cho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giáo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viên</a:t>
            </a:r>
            <a:endParaRPr lang="en-US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09" name="Text Box 35"/>
          <p:cNvSpPr txBox="1">
            <a:spLocks noChangeArrowheads="1"/>
          </p:cNvSpPr>
          <p:nvPr/>
        </p:nvSpPr>
        <p:spPr bwMode="auto">
          <a:xfrm>
            <a:off x="7133535" y="1964407"/>
            <a:ext cx="51766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Mong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muốn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đối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với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HS </a:t>
            </a:r>
          </a:p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Kiến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thức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HS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cần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nắm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được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qua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từng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học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600" b="0" i="0" dirty="0">
              <a:solidFill>
                <a:srgbClr val="FF0000"/>
              </a:solidFill>
            </a:endParaRPr>
          </a:p>
        </p:txBody>
      </p:sp>
      <p:sp>
        <p:nvSpPr>
          <p:cNvPr id="8213" name="AutoShape 38"/>
          <p:cNvSpPr>
            <a:spLocks noChangeArrowheads="1"/>
          </p:cNvSpPr>
          <p:nvPr/>
        </p:nvSpPr>
        <p:spPr bwMode="gray">
          <a:xfrm>
            <a:off x="3250427" y="5268299"/>
            <a:ext cx="6095279" cy="1200329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altLang="en-US"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15315" y="5304640"/>
            <a:ext cx="6243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HS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nhận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biết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được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tầm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quan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trọng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của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việc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đội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mũ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bảo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hiểm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Có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kĩ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năng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đội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mũ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bảo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hiểm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đúng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quy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cách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HS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luôn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nhớ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đội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mũ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bảo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hiểm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đúng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quy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cách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khi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ngồi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trên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xe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máy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xe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đạp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3788701" y="1240295"/>
            <a:ext cx="4895984" cy="4616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5 :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Nhớ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đội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mũ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bảo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hiểm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nhé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!</a:t>
            </a:r>
            <a:endParaRPr lang="en-US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Text Box 35"/>
          <p:cNvSpPr txBox="1">
            <a:spLocks noChangeArrowheads="1"/>
          </p:cNvSpPr>
          <p:nvPr/>
        </p:nvSpPr>
        <p:spPr bwMode="auto">
          <a:xfrm>
            <a:off x="3648353" y="4905690"/>
            <a:ext cx="517668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Mục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tiêu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điều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chỉnh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600" b="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1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  <p:bldP spid="8203" grpId="0" animBg="1"/>
      <p:bldP spid="8204" grpId="0" animBg="1"/>
      <p:bldP spid="8205" grpId="0" animBg="1"/>
      <p:bldP spid="8206" grpId="0"/>
      <p:bldP spid="8207" grpId="0"/>
      <p:bldP spid="8208" grpId="0"/>
      <p:bldP spid="8209" grpId="0"/>
      <p:bldP spid="8213" grpId="0" animBg="1"/>
      <p:bldP spid="2" grpId="0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>
            <a:extLst>
              <a:ext uri="{FF2B5EF4-FFF2-40B4-BE49-F238E27FC236}">
                <a16:creationId xmlns="" xmlns:a16="http://schemas.microsoft.com/office/drawing/2014/main" id="{9BB47932-6C21-4D7A-B4A5-27E6903D5BB1}"/>
              </a:ext>
            </a:extLst>
          </p:cNvPr>
          <p:cNvSpPr/>
          <p:nvPr/>
        </p:nvSpPr>
        <p:spPr>
          <a:xfrm>
            <a:off x="0" y="0"/>
            <a:ext cx="12192000" cy="552453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</a:t>
            </a: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ư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ơng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pháp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tổ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chức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dạy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endParaRPr lang="vi-VN" sz="2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F:\53cd3abc0d65b [转换].png">
            <a:extLst>
              <a:ext uri="{FF2B5EF4-FFF2-40B4-BE49-F238E27FC236}">
                <a16:creationId xmlns="" xmlns:a16="http://schemas.microsoft.com/office/drawing/2014/main" id="{CC4178C5-9963-45EF-BB0C-A8DE284C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1" y="1514894"/>
            <a:ext cx="3554360" cy="127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26141" y="2495951"/>
            <a:ext cx="9130553" cy="33855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891" indent="-342891">
              <a:lnSpc>
                <a:spcPct val="15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*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Khai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thác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tối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đa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tranh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tình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huống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mặt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trước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mỗi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bài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36538" indent="-236538">
              <a:lnSpc>
                <a:spcPct val="15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*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Tăng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cường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chủ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học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sinh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qua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đặt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trả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lời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*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Tăng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cường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nhóm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hành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*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Sáng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trò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chơi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ATGT.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*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Tổ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chức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dạy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học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và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ngoài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lớp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gắn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tình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tại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địa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phương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 </a:t>
            </a:r>
            <a:endParaRPr lang="en-US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DELL\Desktop\TEMPLATE\5dce9a3bdaf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91" y="1547170"/>
            <a:ext cx="3901180" cy="513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27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27E80DB1-5E32-4DD6-BDAE-3C7C54501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96" y="-141862"/>
            <a:ext cx="3981621" cy="286648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1497B7E-6FCB-41F2-B4DE-A397D8D6E2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3"/>
          <a:stretch/>
        </p:blipFill>
        <p:spPr>
          <a:xfrm rot="251641">
            <a:off x="475522" y="3233277"/>
            <a:ext cx="2785736" cy="1486233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="" xmlns:a16="http://schemas.microsoft.com/office/drawing/2014/main" id="{B32123DC-766D-4344-B2A0-07769355136D}"/>
              </a:ext>
            </a:extLst>
          </p:cNvPr>
          <p:cNvSpPr txBox="1"/>
          <p:nvPr/>
        </p:nvSpPr>
        <p:spPr>
          <a:xfrm>
            <a:off x="885038" y="3660470"/>
            <a:ext cx="2011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 smtClean="0">
                <a:solidFill>
                  <a:srgbClr val="002060"/>
                </a:solidFill>
                <a:latin typeface="★日文毛笔" panose="02000609000000000000" pitchFamily="49" charset="-128"/>
                <a:ea typeface="★日文毛笔" panose="02000609000000000000" pitchFamily="49" charset="-128"/>
              </a:rPr>
              <a:t>T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rong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tranh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các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bạn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đang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chơi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đùa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ở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đâu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?</a:t>
            </a:r>
            <a:endParaRPr lang="zh-CN" altLang="en-US" sz="1600" b="1" dirty="0">
              <a:solidFill>
                <a:srgbClr val="002060"/>
              </a:solidFill>
              <a:latin typeface="+mj-lt"/>
              <a:ea typeface="★日文毛笔" panose="02000609000000000000" pitchFamily="49" charset="-128"/>
            </a:endParaRPr>
          </a:p>
        </p:txBody>
      </p:sp>
      <p:sp>
        <p:nvSpPr>
          <p:cNvPr id="6" name="云形标注 14">
            <a:extLst>
              <a:ext uri="{FF2B5EF4-FFF2-40B4-BE49-F238E27FC236}">
                <a16:creationId xmlns="" xmlns:a16="http://schemas.microsoft.com/office/drawing/2014/main" id="{90A24ADD-BDA9-4A20-B17E-E1F194EA60DF}"/>
              </a:ext>
            </a:extLst>
          </p:cNvPr>
          <p:cNvSpPr/>
          <p:nvPr/>
        </p:nvSpPr>
        <p:spPr>
          <a:xfrm>
            <a:off x="1652610" y="2524402"/>
            <a:ext cx="833538" cy="615529"/>
          </a:xfrm>
          <a:prstGeom prst="cloudCallou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81BE523-5F2E-4A9A-92ED-DC8BDF60CF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3"/>
          <a:stretch/>
        </p:blipFill>
        <p:spPr>
          <a:xfrm rot="251641">
            <a:off x="322508" y="4776687"/>
            <a:ext cx="2384653" cy="1272249"/>
          </a:xfrm>
          <a:prstGeom prst="rect">
            <a:avLst/>
          </a:prstGeom>
        </p:spPr>
      </p:pic>
      <p:sp>
        <p:nvSpPr>
          <p:cNvPr id="10" name="云形标注 31">
            <a:extLst>
              <a:ext uri="{FF2B5EF4-FFF2-40B4-BE49-F238E27FC236}">
                <a16:creationId xmlns="" xmlns:a16="http://schemas.microsoft.com/office/drawing/2014/main" id="{118E34A6-C841-4634-BCD7-A7F76B3E6E43}"/>
              </a:ext>
            </a:extLst>
          </p:cNvPr>
          <p:cNvSpPr/>
          <p:nvPr/>
        </p:nvSpPr>
        <p:spPr>
          <a:xfrm>
            <a:off x="4340176" y="2485974"/>
            <a:ext cx="833538" cy="615529"/>
          </a:xfrm>
          <a:prstGeom prst="cloudCallou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8BEE3173-E566-47BB-BD46-1A3C0E9AA8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3"/>
          <a:stretch/>
        </p:blipFill>
        <p:spPr>
          <a:xfrm rot="251641">
            <a:off x="8725150" y="4629838"/>
            <a:ext cx="2849457" cy="1520229"/>
          </a:xfrm>
          <a:prstGeom prst="rect">
            <a:avLst/>
          </a:prstGeom>
        </p:spPr>
      </p:pic>
      <p:sp>
        <p:nvSpPr>
          <p:cNvPr id="14" name="云形标注 36">
            <a:extLst>
              <a:ext uri="{FF2B5EF4-FFF2-40B4-BE49-F238E27FC236}">
                <a16:creationId xmlns="" xmlns:a16="http://schemas.microsoft.com/office/drawing/2014/main" id="{8B75C3B1-0835-4B8F-A473-8613B2F30BB9}"/>
              </a:ext>
            </a:extLst>
          </p:cNvPr>
          <p:cNvSpPr/>
          <p:nvPr/>
        </p:nvSpPr>
        <p:spPr>
          <a:xfrm>
            <a:off x="6934261" y="2411737"/>
            <a:ext cx="833538" cy="615529"/>
          </a:xfrm>
          <a:prstGeom prst="cloudCallou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9A453FEE-ADBD-431A-928C-D5DDB1289F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3"/>
          <a:stretch/>
        </p:blipFill>
        <p:spPr>
          <a:xfrm rot="251641">
            <a:off x="8723545" y="3111539"/>
            <a:ext cx="2384653" cy="1272249"/>
          </a:xfrm>
          <a:prstGeom prst="rect">
            <a:avLst/>
          </a:prstGeom>
        </p:spPr>
      </p:pic>
      <p:sp>
        <p:nvSpPr>
          <p:cNvPr id="17" name="TextBox 7">
            <a:extLst>
              <a:ext uri="{FF2B5EF4-FFF2-40B4-BE49-F238E27FC236}">
                <a16:creationId xmlns="" xmlns:a16="http://schemas.microsoft.com/office/drawing/2014/main" id="{9D61A358-FDC6-4162-80A7-B31ECC1A1391}"/>
              </a:ext>
            </a:extLst>
          </p:cNvPr>
          <p:cNvSpPr txBox="1"/>
          <p:nvPr/>
        </p:nvSpPr>
        <p:spPr>
          <a:xfrm>
            <a:off x="9140073" y="3438559"/>
            <a:ext cx="20619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C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ác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bạn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ấy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sẽ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gặp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nguy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hiểm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gì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?</a:t>
            </a:r>
            <a:endParaRPr lang="zh-CN" altLang="en-US" sz="1600" b="1" dirty="0">
              <a:solidFill>
                <a:srgbClr val="002060"/>
              </a:solidFill>
              <a:latin typeface="+mj-lt"/>
              <a:ea typeface="迷你简汉真广标" panose="02010609000101010101" pitchFamily="49" charset="-122"/>
            </a:endParaRPr>
          </a:p>
        </p:txBody>
      </p:sp>
      <p:sp>
        <p:nvSpPr>
          <p:cNvPr id="18" name="云形标注 40">
            <a:extLst>
              <a:ext uri="{FF2B5EF4-FFF2-40B4-BE49-F238E27FC236}">
                <a16:creationId xmlns="" xmlns:a16="http://schemas.microsoft.com/office/drawing/2014/main" id="{72611C16-4CFF-41B8-887F-FEADF08DE8B1}"/>
              </a:ext>
            </a:extLst>
          </p:cNvPr>
          <p:cNvSpPr/>
          <p:nvPr/>
        </p:nvSpPr>
        <p:spPr>
          <a:xfrm>
            <a:off x="9492262" y="2387712"/>
            <a:ext cx="833538" cy="615529"/>
          </a:xfrm>
          <a:prstGeom prst="cloudCallou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2" name="TextBox 27">
            <a:extLst>
              <a:ext uri="{FF2B5EF4-FFF2-40B4-BE49-F238E27FC236}">
                <a16:creationId xmlns="" xmlns:a16="http://schemas.microsoft.com/office/drawing/2014/main" id="{8CCDA1F4-AC72-4581-8E12-8180CC52A3EE}"/>
              </a:ext>
            </a:extLst>
          </p:cNvPr>
          <p:cNvSpPr txBox="1"/>
          <p:nvPr/>
        </p:nvSpPr>
        <p:spPr>
          <a:xfrm>
            <a:off x="2146672" y="1260265"/>
            <a:ext cx="3242819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Khai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thác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tối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đa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tranh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tình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huống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giao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thông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ở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mặt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trước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mỗi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zh-CN" altLang="en-US" sz="2000" dirty="0">
              <a:solidFill>
                <a:srgbClr val="FF0000"/>
              </a:solidFill>
              <a:latin typeface="Calibri" pitchFamily="34" charset="0"/>
              <a:ea typeface="微软雅黑" panose="020B0503020204020204" pitchFamily="34" charset="-122"/>
              <a:cs typeface="Calibri" pitchFamily="34" charset="0"/>
            </a:endParaRPr>
          </a:p>
        </p:txBody>
      </p:sp>
      <p:pic>
        <p:nvPicPr>
          <p:cNvPr id="24" name="图片 1">
            <a:extLst>
              <a:ext uri="{FF2B5EF4-FFF2-40B4-BE49-F238E27FC236}">
                <a16:creationId xmlns="" xmlns:a16="http://schemas.microsoft.com/office/drawing/2014/main" id="{27E80DB1-5E32-4DD6-BDAE-3C7C54501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06" y="-632135"/>
            <a:ext cx="4558179" cy="328156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479497" y="765278"/>
            <a:ext cx="40255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>
              <a:lnSpc>
                <a:spcPct val="15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en-US" sz="2000" dirty="0" err="1" smtClean="0">
                <a:solidFill>
                  <a:srgbClr val="FF0000"/>
                </a:solidFill>
                <a:cs typeface="Tahoma" pitchFamily="34" charset="0"/>
              </a:rPr>
              <a:t>Tăng</a:t>
            </a:r>
            <a:r>
              <a:rPr lang="en-US" sz="2000" dirty="0" smtClean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cường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tính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tự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chủ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sinh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qua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việc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đặt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câu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hỏi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cho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em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trả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lời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" b="4162"/>
          <a:stretch/>
        </p:blipFill>
        <p:spPr>
          <a:xfrm>
            <a:off x="3582612" y="2945065"/>
            <a:ext cx="5090763" cy="3492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extBox 7">
            <a:extLst>
              <a:ext uri="{FF2B5EF4-FFF2-40B4-BE49-F238E27FC236}">
                <a16:creationId xmlns="" xmlns:a16="http://schemas.microsoft.com/office/drawing/2014/main" id="{B32123DC-766D-4344-B2A0-07769355136D}"/>
              </a:ext>
            </a:extLst>
          </p:cNvPr>
          <p:cNvSpPr txBox="1"/>
          <p:nvPr/>
        </p:nvSpPr>
        <p:spPr>
          <a:xfrm>
            <a:off x="568295" y="5120423"/>
            <a:ext cx="2011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Những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bạn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nào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đang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gặp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nguy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hiểm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?</a:t>
            </a:r>
            <a:endParaRPr lang="zh-CN" altLang="en-US" sz="1600" b="1" dirty="0">
              <a:solidFill>
                <a:srgbClr val="002060"/>
              </a:solidFill>
              <a:latin typeface="+mj-lt"/>
              <a:ea typeface="★日文毛笔" panose="02000609000000000000" pitchFamily="49" charset="-128"/>
            </a:endParaRPr>
          </a:p>
        </p:txBody>
      </p:sp>
      <p:sp>
        <p:nvSpPr>
          <p:cNvPr id="27" name="TextBox 7">
            <a:extLst>
              <a:ext uri="{FF2B5EF4-FFF2-40B4-BE49-F238E27FC236}">
                <a16:creationId xmlns="" xmlns:a16="http://schemas.microsoft.com/office/drawing/2014/main" id="{9D61A358-FDC6-4162-80A7-B31ECC1A1391}"/>
              </a:ext>
            </a:extLst>
          </p:cNvPr>
          <p:cNvSpPr txBox="1"/>
          <p:nvPr/>
        </p:nvSpPr>
        <p:spPr>
          <a:xfrm>
            <a:off x="9279026" y="5026294"/>
            <a:ext cx="2061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Để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tránh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nguy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hiểm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,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các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bạn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nên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chơi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ở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đâu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?</a:t>
            </a:r>
            <a:endParaRPr lang="zh-CN" altLang="en-US" sz="1600" b="1" dirty="0">
              <a:solidFill>
                <a:srgbClr val="002060"/>
              </a:solidFill>
              <a:latin typeface="+mj-lt"/>
              <a:ea typeface="迷你简汉真广标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45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0" grpId="0"/>
      <p:bldP spid="26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27E80DB1-5E32-4DD6-BDAE-3C7C54501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-725017"/>
            <a:ext cx="4020671" cy="3249419"/>
          </a:xfrm>
          <a:prstGeom prst="rect">
            <a:avLst/>
          </a:prstGeom>
        </p:spPr>
      </p:pic>
      <p:sp>
        <p:nvSpPr>
          <p:cNvPr id="6" name="云形标注 14">
            <a:extLst>
              <a:ext uri="{FF2B5EF4-FFF2-40B4-BE49-F238E27FC236}">
                <a16:creationId xmlns="" xmlns:a16="http://schemas.microsoft.com/office/drawing/2014/main" id="{90A24ADD-BDA9-4A20-B17E-E1F194EA60DF}"/>
              </a:ext>
            </a:extLst>
          </p:cNvPr>
          <p:cNvSpPr/>
          <p:nvPr/>
        </p:nvSpPr>
        <p:spPr>
          <a:xfrm>
            <a:off x="1652610" y="2524402"/>
            <a:ext cx="833538" cy="615529"/>
          </a:xfrm>
          <a:prstGeom prst="cloudCallou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81BE523-5F2E-4A9A-92ED-DC8BDF60CF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3"/>
          <a:stretch/>
        </p:blipFill>
        <p:spPr>
          <a:xfrm rot="251641">
            <a:off x="1871067" y="2725114"/>
            <a:ext cx="2946054" cy="1272249"/>
          </a:xfrm>
          <a:prstGeom prst="rect">
            <a:avLst/>
          </a:prstGeom>
        </p:spPr>
      </p:pic>
      <p:sp>
        <p:nvSpPr>
          <p:cNvPr id="10" name="云形标注 31">
            <a:extLst>
              <a:ext uri="{FF2B5EF4-FFF2-40B4-BE49-F238E27FC236}">
                <a16:creationId xmlns="" xmlns:a16="http://schemas.microsoft.com/office/drawing/2014/main" id="{118E34A6-C841-4634-BCD7-A7F76B3E6E43}"/>
              </a:ext>
            </a:extLst>
          </p:cNvPr>
          <p:cNvSpPr/>
          <p:nvPr/>
        </p:nvSpPr>
        <p:spPr>
          <a:xfrm>
            <a:off x="4340176" y="2485974"/>
            <a:ext cx="833538" cy="615529"/>
          </a:xfrm>
          <a:prstGeom prst="cloudCallou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8BEE3173-E566-47BB-BD46-1A3C0E9AA8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3"/>
          <a:stretch/>
        </p:blipFill>
        <p:spPr>
          <a:xfrm rot="251641">
            <a:off x="8077383" y="2917662"/>
            <a:ext cx="2384653" cy="1272249"/>
          </a:xfrm>
          <a:prstGeom prst="rect">
            <a:avLst/>
          </a:prstGeom>
        </p:spPr>
      </p:pic>
      <p:sp>
        <p:nvSpPr>
          <p:cNvPr id="14" name="云形标注 36">
            <a:extLst>
              <a:ext uri="{FF2B5EF4-FFF2-40B4-BE49-F238E27FC236}">
                <a16:creationId xmlns="" xmlns:a16="http://schemas.microsoft.com/office/drawing/2014/main" id="{8B75C3B1-0835-4B8F-A473-8613B2F30BB9}"/>
              </a:ext>
            </a:extLst>
          </p:cNvPr>
          <p:cNvSpPr/>
          <p:nvPr/>
        </p:nvSpPr>
        <p:spPr>
          <a:xfrm>
            <a:off x="9475365" y="2485973"/>
            <a:ext cx="833538" cy="615529"/>
          </a:xfrm>
          <a:prstGeom prst="cloudCallou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Rectangle 3"/>
          <p:cNvSpPr/>
          <p:nvPr/>
        </p:nvSpPr>
        <p:spPr>
          <a:xfrm>
            <a:off x="1798504" y="819010"/>
            <a:ext cx="34861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lnSpc>
                <a:spcPct val="150000"/>
              </a:lnSpc>
              <a:spcBef>
                <a:spcPct val="400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Tăng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cường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hoạt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động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nhóm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, </a:t>
            </a:r>
            <a:endParaRPr lang="en-US" sz="2000" b="1" dirty="0" smtClean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marL="342891" indent="-342891">
              <a:lnSpc>
                <a:spcPct val="150000"/>
              </a:lnSpc>
              <a:spcBef>
                <a:spcPct val="40000"/>
              </a:spcBef>
            </a:pPr>
            <a:r>
              <a:rPr lang="en-US" sz="2000" b="1" dirty="0" err="1" smtClean="0">
                <a:solidFill>
                  <a:srgbClr val="002060"/>
                </a:solidFill>
                <a:latin typeface="+mj-lt"/>
                <a:cs typeface="Tahoma" pitchFamily="34" charset="0"/>
              </a:rPr>
              <a:t>hoạt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động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thực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hành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. </a:t>
            </a:r>
          </a:p>
        </p:txBody>
      </p:sp>
      <p:sp>
        <p:nvSpPr>
          <p:cNvPr id="22" name="TextBox 7">
            <a:extLst>
              <a:ext uri="{FF2B5EF4-FFF2-40B4-BE49-F238E27FC236}">
                <a16:creationId xmlns="" xmlns:a16="http://schemas.microsoft.com/office/drawing/2014/main" id="{B32123DC-766D-4344-B2A0-07769355136D}"/>
              </a:ext>
            </a:extLst>
          </p:cNvPr>
          <p:cNvSpPr txBox="1"/>
          <p:nvPr/>
        </p:nvSpPr>
        <p:spPr>
          <a:xfrm>
            <a:off x="2101775" y="3115425"/>
            <a:ext cx="262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Thực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hành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kĩ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năng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đội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mũ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bảo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hiểm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đúng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cách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endParaRPr lang="zh-CN" altLang="en-US" sz="1600" b="1" dirty="0">
              <a:solidFill>
                <a:srgbClr val="002060"/>
              </a:solidFill>
              <a:latin typeface="+mj-lt"/>
              <a:ea typeface="★日文毛笔" panose="02000609000000000000" pitchFamily="49" charset="-128"/>
            </a:endParaRPr>
          </a:p>
        </p:txBody>
      </p:sp>
      <p:sp>
        <p:nvSpPr>
          <p:cNvPr id="24" name="TextBox 7">
            <a:extLst>
              <a:ext uri="{FF2B5EF4-FFF2-40B4-BE49-F238E27FC236}">
                <a16:creationId xmlns="" xmlns:a16="http://schemas.microsoft.com/office/drawing/2014/main" id="{B32123DC-766D-4344-B2A0-07769355136D}"/>
              </a:ext>
            </a:extLst>
          </p:cNvPr>
          <p:cNvSpPr txBox="1"/>
          <p:nvPr/>
        </p:nvSpPr>
        <p:spPr>
          <a:xfrm>
            <a:off x="8195322" y="3440640"/>
            <a:ext cx="2310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Thực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hành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trên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sa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bàn</a:t>
            </a:r>
            <a:endParaRPr lang="zh-CN" altLang="en-US" sz="1600" b="1" dirty="0">
              <a:solidFill>
                <a:srgbClr val="002060"/>
              </a:solidFill>
              <a:latin typeface="+mj-lt"/>
              <a:ea typeface="★日文毛笔" panose="02000609000000000000" pitchFamily="49" charset="-128"/>
            </a:endParaRPr>
          </a:p>
        </p:txBody>
      </p:sp>
      <p:pic>
        <p:nvPicPr>
          <p:cNvPr id="5122" name="Picture 2" descr="C:\Users\DELL\Desktop\TEMPLATE\1373420190_sa-ban-giao-thong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327" y="4127859"/>
            <a:ext cx="3256763" cy="2442433"/>
          </a:xfrm>
          <a:prstGeom prst="rect">
            <a:avLst/>
          </a:prstGeom>
          <a:ln w="3175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ết quả hình ảnh cho học sinh tập đội mũ bảo hiể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489" y="4103388"/>
            <a:ext cx="3345225" cy="246690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图片 1">
            <a:extLst>
              <a:ext uri="{FF2B5EF4-FFF2-40B4-BE49-F238E27FC236}">
                <a16:creationId xmlns="" xmlns:a16="http://schemas.microsoft.com/office/drawing/2014/main" id="{27E80DB1-5E32-4DD6-BDAE-3C7C54501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-765358"/>
            <a:ext cx="4504765" cy="324941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86600" y="697987"/>
            <a:ext cx="385034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lnSpc>
                <a:spcPct val="150000"/>
              </a:lnSpc>
              <a:spcBef>
                <a:spcPct val="40000"/>
              </a:spcBef>
            </a:pP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Tổ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chức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dạy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học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ngoài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lớp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gắn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kết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với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tình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tại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địa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phương</a:t>
            </a:r>
            <a:r>
              <a:rPr lang="en-US" b="1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. </a:t>
            </a:r>
            <a:endParaRPr lang="en-US" b="1" dirty="0">
              <a:solidFill>
                <a:srgbClr val="002060"/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2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5">
            <a:extLst>
              <a:ext uri="{FF2B5EF4-FFF2-40B4-BE49-F238E27FC236}">
                <a16:creationId xmlns="" xmlns:a16="http://schemas.microsoft.com/office/drawing/2014/main" id="{6E5AC80F-C839-4603-9C7B-12FC5BD446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27542" r="48277" b="36192"/>
          <a:stretch/>
        </p:blipFill>
        <p:spPr>
          <a:xfrm rot="20899879">
            <a:off x="5540936" y="-35777"/>
            <a:ext cx="2546814" cy="181364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E36D6FC7-366D-432A-BD50-D1AA5A54E291}"/>
              </a:ext>
            </a:extLst>
          </p:cNvPr>
          <p:cNvSpPr txBox="1"/>
          <p:nvPr/>
        </p:nvSpPr>
        <p:spPr>
          <a:xfrm>
            <a:off x="5189882" y="2016674"/>
            <a:ext cx="229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方正稚艺简体" panose="03000509000000000000" pitchFamily="65" charset="-122"/>
                <a:ea typeface="方正稚艺简体" panose="03000509000000000000" pitchFamily="65" charset="-122"/>
              </a:rPr>
              <a:t>Not chasing</a:t>
            </a:r>
            <a:endParaRPr lang="zh-CN" altLang="en-US" dirty="0"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="" xmlns:a16="http://schemas.microsoft.com/office/drawing/2014/main" id="{DA23260E-83A3-449A-9CE5-5F441A895075}"/>
              </a:ext>
            </a:extLst>
          </p:cNvPr>
          <p:cNvSpPr/>
          <p:nvPr/>
        </p:nvSpPr>
        <p:spPr>
          <a:xfrm>
            <a:off x="2232256" y="1827335"/>
            <a:ext cx="2557630" cy="2557630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9" name="椭圆 18">
            <a:extLst>
              <a:ext uri="{FF2B5EF4-FFF2-40B4-BE49-F238E27FC236}">
                <a16:creationId xmlns="" xmlns:a16="http://schemas.microsoft.com/office/drawing/2014/main" id="{F2B606B3-2A7D-412E-8C0F-3D9C7F269B32}"/>
              </a:ext>
            </a:extLst>
          </p:cNvPr>
          <p:cNvSpPr/>
          <p:nvPr/>
        </p:nvSpPr>
        <p:spPr>
          <a:xfrm>
            <a:off x="4789886" y="2824863"/>
            <a:ext cx="2557630" cy="2557630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A5DB1220-6D65-468C-BB2A-FA10664D4025}"/>
              </a:ext>
            </a:extLst>
          </p:cNvPr>
          <p:cNvSpPr/>
          <p:nvPr/>
        </p:nvSpPr>
        <p:spPr>
          <a:xfrm>
            <a:off x="7449958" y="2506209"/>
            <a:ext cx="2557630" cy="2557630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pic>
        <p:nvPicPr>
          <p:cNvPr id="13" name="图片 17">
            <a:extLst>
              <a:ext uri="{FF2B5EF4-FFF2-40B4-BE49-F238E27FC236}">
                <a16:creationId xmlns="" xmlns:a16="http://schemas.microsoft.com/office/drawing/2014/main" id="{6DB43426-91B0-44EF-99F3-468522F6B9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 r="63387" b="43217"/>
          <a:stretch/>
        </p:blipFill>
        <p:spPr>
          <a:xfrm>
            <a:off x="5032759" y="1102342"/>
            <a:ext cx="3686765" cy="182866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472872" y="1739675"/>
            <a:ext cx="2899604" cy="86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Sáng</a:t>
            </a:r>
            <a:r>
              <a:rPr lang="en-US" b="1" dirty="0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tạo</a:t>
            </a:r>
            <a:r>
              <a:rPr lang="en-US" b="1" dirty="0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b="1" dirty="0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trò</a:t>
            </a:r>
            <a:r>
              <a:rPr lang="en-US" b="1" dirty="0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chơi</a:t>
            </a:r>
            <a:r>
              <a:rPr lang="en-US" b="1" dirty="0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ATGT</a:t>
            </a:r>
            <a:endParaRPr lang="en-US" b="1" dirty="0">
              <a:solidFill>
                <a:srgbClr val="25552B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487" y="2016674"/>
            <a:ext cx="2241538" cy="216849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3" y="2970476"/>
            <a:ext cx="2215730" cy="226640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2006" y="2728436"/>
            <a:ext cx="2215035" cy="2113176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117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F0EC93-CBB6-406F-90FE-217D35E9C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11353800" cy="579119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latin typeface="Tahmo"/>
              </a:rPr>
              <a:t>Nghị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quyết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số</a:t>
            </a:r>
            <a:r>
              <a:rPr lang="en-US" sz="2000" b="1" dirty="0" smtClean="0">
                <a:latin typeface="Tahmo"/>
              </a:rPr>
              <a:t> 12/NQ-CP </a:t>
            </a:r>
            <a:r>
              <a:rPr lang="en-US" sz="2000" b="1" dirty="0" err="1" smtClean="0">
                <a:latin typeface="Tahmo"/>
              </a:rPr>
              <a:t>ngày</a:t>
            </a:r>
            <a:r>
              <a:rPr lang="en-US" sz="2000" b="1" dirty="0" smtClean="0">
                <a:latin typeface="Tahmo"/>
              </a:rPr>
              <a:t> 19/2/2019 </a:t>
            </a:r>
            <a:r>
              <a:rPr lang="en-US" sz="2000" b="1" dirty="0" err="1" smtClean="0">
                <a:latin typeface="Tahmo"/>
              </a:rPr>
              <a:t>về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tăng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cường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bảo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đảm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trật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tự</a:t>
            </a:r>
            <a:r>
              <a:rPr lang="en-US" sz="2000" b="1" dirty="0" smtClean="0">
                <a:latin typeface="Tahmo"/>
              </a:rPr>
              <a:t> ATGT </a:t>
            </a:r>
            <a:r>
              <a:rPr lang="en-US" sz="2000" b="1" dirty="0" err="1" smtClean="0">
                <a:latin typeface="Tahmo"/>
              </a:rPr>
              <a:t>và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chống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ùn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tắc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giao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thông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giai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đoạn</a:t>
            </a:r>
            <a:r>
              <a:rPr lang="en-US" sz="2000" b="1" dirty="0" smtClean="0">
                <a:latin typeface="Tahmo"/>
              </a:rPr>
              <a:t> 2019 </a:t>
            </a:r>
            <a:r>
              <a:rPr lang="en-US" sz="2000" b="1" dirty="0">
                <a:latin typeface="Tahmo"/>
              </a:rPr>
              <a:t>– </a:t>
            </a:r>
            <a:r>
              <a:rPr lang="en-US" sz="2000" b="1" dirty="0" smtClean="0">
                <a:latin typeface="Tahmo"/>
              </a:rPr>
              <a:t>2022,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trong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đó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quy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định</a:t>
            </a:r>
            <a:r>
              <a:rPr lang="en-US" sz="2000" dirty="0">
                <a:latin typeface="Tahmo"/>
              </a:rPr>
              <a:t>: “</a:t>
            </a:r>
            <a:r>
              <a:rPr lang="en-US" sz="2000" dirty="0" err="1">
                <a:latin typeface="Tahmo"/>
              </a:rPr>
              <a:t>nhiệm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vụ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cụ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thể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đối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với</a:t>
            </a:r>
            <a:r>
              <a:rPr lang="en-US" sz="2000" dirty="0">
                <a:latin typeface="Tahmo"/>
              </a:rPr>
              <a:t> BGDĐT: </a:t>
            </a:r>
            <a:r>
              <a:rPr lang="en-US" sz="2000" dirty="0" err="1">
                <a:latin typeface="Tahmo"/>
              </a:rPr>
              <a:t>hoàn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thiện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chương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trình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tài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liệu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giảng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dạy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và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đưa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nội</a:t>
            </a:r>
            <a:r>
              <a:rPr lang="en-US" sz="2000" dirty="0">
                <a:latin typeface="Tahmo"/>
              </a:rPr>
              <a:t> dung </a:t>
            </a:r>
            <a:r>
              <a:rPr lang="en-US" sz="2000" dirty="0" err="1">
                <a:latin typeface="Tahmo"/>
              </a:rPr>
              <a:t>pháp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luật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về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bảo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đảm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trật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tự</a:t>
            </a:r>
            <a:r>
              <a:rPr lang="en-US" sz="2000" dirty="0">
                <a:latin typeface="Tahmo"/>
              </a:rPr>
              <a:t>, an </a:t>
            </a:r>
            <a:r>
              <a:rPr lang="en-US" sz="2000" dirty="0" err="1">
                <a:latin typeface="Tahmo"/>
              </a:rPr>
              <a:t>toàn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giao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thông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và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văn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hóa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giao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thông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vào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chương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trình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chính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khóa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dưới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hình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thức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tích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hợp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vào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nội</a:t>
            </a:r>
            <a:r>
              <a:rPr lang="en-US" sz="2000" dirty="0">
                <a:latin typeface="Tahmo"/>
              </a:rPr>
              <a:t> dung </a:t>
            </a:r>
            <a:r>
              <a:rPr lang="en-US" sz="2000" dirty="0" err="1">
                <a:latin typeface="Tahmo"/>
              </a:rPr>
              <a:t>các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môn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học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và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hoạt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động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giáo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dục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từ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giáo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dục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mầm</a:t>
            </a:r>
            <a:r>
              <a:rPr lang="en-US" sz="2000" dirty="0">
                <a:latin typeface="Tahmo"/>
              </a:rPr>
              <a:t> non </a:t>
            </a:r>
            <a:r>
              <a:rPr lang="en-US" sz="2000" dirty="0" err="1">
                <a:latin typeface="Tahmo"/>
              </a:rPr>
              <a:t>đến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giáo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dục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phổ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thông</a:t>
            </a:r>
            <a:r>
              <a:rPr lang="en-US" sz="2000" smtClean="0">
                <a:latin typeface="Tahmo"/>
              </a:rPr>
              <a:t>”.. </a:t>
            </a:r>
            <a:endParaRPr lang="en-US" sz="2000">
              <a:latin typeface="Tahmo"/>
            </a:endParaRPr>
          </a:p>
          <a:p>
            <a:pPr algn="just">
              <a:lnSpc>
                <a:spcPct val="150000"/>
              </a:lnSpc>
            </a:pPr>
            <a:endParaRPr lang="en-US" sz="1800" dirty="0">
              <a:latin typeface="Tahmo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Kiến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nghị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số</a:t>
            </a:r>
            <a:r>
              <a:rPr lang="en-US" sz="2000" b="1" dirty="0">
                <a:latin typeface="Tahmo"/>
              </a:rPr>
              <a:t> 1831/KN-UBTP14 </a:t>
            </a:r>
            <a:r>
              <a:rPr lang="en-US" sz="2000" b="1" dirty="0" err="1">
                <a:latin typeface="Tahmo"/>
              </a:rPr>
              <a:t>ngày</a:t>
            </a:r>
            <a:r>
              <a:rPr lang="en-US" sz="2000" b="1" dirty="0">
                <a:latin typeface="Tahmo"/>
              </a:rPr>
              <a:t> 30/3/2019 </a:t>
            </a:r>
            <a:r>
              <a:rPr lang="en-US" sz="2000" b="1" dirty="0" err="1">
                <a:latin typeface="Tahmo"/>
              </a:rPr>
              <a:t>của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Ủy</a:t>
            </a:r>
            <a:r>
              <a:rPr lang="en-US" sz="2000" b="1" dirty="0">
                <a:latin typeface="Tahmo"/>
              </a:rPr>
              <a:t> ban </a:t>
            </a:r>
            <a:r>
              <a:rPr lang="en-US" sz="2000" b="1" dirty="0" err="1">
                <a:latin typeface="Tahmo"/>
              </a:rPr>
              <a:t>Tư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Pháp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của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Quốc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hội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về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các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giải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pháp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hạn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chế</a:t>
            </a:r>
            <a:r>
              <a:rPr lang="en-US" sz="2000" b="1" dirty="0">
                <a:latin typeface="Tahmo"/>
              </a:rPr>
              <a:t> tai </a:t>
            </a:r>
            <a:r>
              <a:rPr lang="en-US" sz="2000" b="1" dirty="0" err="1">
                <a:latin typeface="Tahmo"/>
              </a:rPr>
              <a:t>nạn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giao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thông</a:t>
            </a:r>
            <a:r>
              <a:rPr lang="en-US" sz="2000" b="1" dirty="0">
                <a:latin typeface="Tahmo"/>
              </a:rPr>
              <a:t>, vi </a:t>
            </a:r>
            <a:r>
              <a:rPr lang="en-US" sz="2000" b="1" dirty="0" err="1">
                <a:latin typeface="Tahmo"/>
              </a:rPr>
              <a:t>phạm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pháp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luật</a:t>
            </a:r>
            <a:r>
              <a:rPr lang="en-US" sz="2000" b="1" dirty="0">
                <a:latin typeface="Tahmo"/>
              </a:rPr>
              <a:t> và </a:t>
            </a:r>
            <a:r>
              <a:rPr lang="en-US" sz="2000" b="1" dirty="0" err="1">
                <a:latin typeface="Tahmo"/>
              </a:rPr>
              <a:t>tội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phạm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xâm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phạm</a:t>
            </a:r>
            <a:r>
              <a:rPr lang="en-US" sz="2000" b="1" dirty="0">
                <a:latin typeface="Tahmo"/>
              </a:rPr>
              <a:t> an </a:t>
            </a:r>
            <a:r>
              <a:rPr lang="en-US" sz="2000" b="1" dirty="0" err="1">
                <a:latin typeface="Tahmo"/>
              </a:rPr>
              <a:t>toàn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giao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thông</a:t>
            </a:r>
            <a:r>
              <a:rPr lang="en-US" sz="2000" dirty="0">
                <a:latin typeface="Tahmo"/>
              </a:rPr>
              <a:t>, </a:t>
            </a:r>
            <a:r>
              <a:rPr lang="en-US" sz="2000" dirty="0" err="1">
                <a:latin typeface="Tahmo"/>
              </a:rPr>
              <a:t>trong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đó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đã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ghi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rõ</a:t>
            </a:r>
            <a:r>
              <a:rPr lang="en-US" sz="2000" dirty="0">
                <a:latin typeface="Tahmo"/>
              </a:rPr>
              <a:t>: “</a:t>
            </a:r>
            <a:r>
              <a:rPr lang="en-US" sz="2000" dirty="0" err="1">
                <a:latin typeface="Tahmo"/>
              </a:rPr>
              <a:t>Kiến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nghị</a:t>
            </a:r>
            <a:r>
              <a:rPr lang="en-US" sz="2000" dirty="0">
                <a:latin typeface="Tahmo"/>
              </a:rPr>
              <a:t> BGDĐT </a:t>
            </a:r>
            <a:r>
              <a:rPr lang="en-US" sz="2000" dirty="0" err="1">
                <a:latin typeface="Tahmo"/>
              </a:rPr>
              <a:t>phối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hợp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với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các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cơ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quan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liên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quan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xây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dựng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đổi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mới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chương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trình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và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bộ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tài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liệu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giảng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dạy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về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smtClean="0">
                <a:latin typeface="Tahmo"/>
              </a:rPr>
              <a:t>ATGT </a:t>
            </a:r>
            <a:r>
              <a:rPr lang="en-US" sz="2000" dirty="0" err="1">
                <a:latin typeface="Tahmo"/>
              </a:rPr>
              <a:t>đảm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bảo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thiết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thực</a:t>
            </a:r>
            <a:r>
              <a:rPr lang="en-US" sz="2000" dirty="0">
                <a:latin typeface="Tahmo"/>
              </a:rPr>
              <a:t>, </a:t>
            </a:r>
            <a:r>
              <a:rPr lang="en-US" sz="2000" dirty="0" err="1">
                <a:latin typeface="Tahmo"/>
              </a:rPr>
              <a:t>hiệu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quả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với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từng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lứa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tuổi</a:t>
            </a:r>
            <a:r>
              <a:rPr lang="en-US" sz="2000" dirty="0">
                <a:latin typeface="Tahmo"/>
              </a:rPr>
              <a:t>, </a:t>
            </a:r>
            <a:r>
              <a:rPr lang="en-US" sz="2000" dirty="0" err="1">
                <a:latin typeface="Tahmo"/>
              </a:rPr>
              <a:t>cấp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học</a:t>
            </a:r>
            <a:r>
              <a:rPr lang="en-US" sz="2000" dirty="0">
                <a:latin typeface="Tahmo"/>
              </a:rPr>
              <a:t>….”</a:t>
            </a:r>
          </a:p>
          <a:p>
            <a:pPr algn="just">
              <a:lnSpc>
                <a:spcPct val="200000"/>
              </a:lnSpc>
            </a:pPr>
            <a:endParaRPr lang="en-US" sz="2000" dirty="0">
              <a:latin typeface="Tahmo"/>
            </a:endParaRPr>
          </a:p>
          <a:p>
            <a:pPr algn="just">
              <a:lnSpc>
                <a:spcPct val="200000"/>
              </a:lnSpc>
            </a:pPr>
            <a:r>
              <a:rPr lang="en-US" sz="2000" dirty="0" err="1" smtClean="0">
                <a:latin typeface="Tahmo"/>
              </a:rPr>
              <a:t>Kế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hoạch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số</a:t>
            </a:r>
            <a:r>
              <a:rPr lang="en-US" sz="2000" dirty="0">
                <a:latin typeface="Tahmo"/>
              </a:rPr>
              <a:t> 417/KH-BGDĐT </a:t>
            </a:r>
            <a:r>
              <a:rPr lang="en-US" sz="2000" dirty="0" err="1">
                <a:latin typeface="Tahmo"/>
              </a:rPr>
              <a:t>ngày</a:t>
            </a:r>
            <a:r>
              <a:rPr lang="en-US" sz="2000" dirty="0">
                <a:latin typeface="Tahmo"/>
              </a:rPr>
              <a:t> 17/3/2019 </a:t>
            </a:r>
            <a:r>
              <a:rPr lang="en-US" sz="2000" dirty="0" err="1">
                <a:latin typeface="Tahmo"/>
              </a:rPr>
              <a:t>về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tăng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cường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công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tác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giáo</a:t>
            </a:r>
            <a:r>
              <a:rPr lang="en-US" sz="2000" dirty="0">
                <a:latin typeface="Tahmo"/>
              </a:rPr>
              <a:t> dục an </a:t>
            </a:r>
            <a:r>
              <a:rPr lang="en-US" sz="2000" dirty="0" err="1">
                <a:latin typeface="Tahmo"/>
              </a:rPr>
              <a:t>toàn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giao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thông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trong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trường</a:t>
            </a:r>
            <a:r>
              <a:rPr lang="en-US" sz="2000" dirty="0">
                <a:latin typeface="Tahmo"/>
              </a:rPr>
              <a:t> học </a:t>
            </a:r>
            <a:r>
              <a:rPr lang="en-US" sz="2000" dirty="0" err="1">
                <a:latin typeface="Tahmo"/>
              </a:rPr>
              <a:t>giai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đoạn</a:t>
            </a:r>
            <a:r>
              <a:rPr lang="en-US" sz="2000" dirty="0">
                <a:latin typeface="Tahmo"/>
              </a:rPr>
              <a:t> 2019-2021 </a:t>
            </a:r>
          </a:p>
          <a:p>
            <a:pPr algn="just">
              <a:lnSpc>
                <a:spcPct val="200000"/>
              </a:lnSpc>
            </a:pPr>
            <a:r>
              <a:rPr lang="en-US" sz="2000" dirty="0" err="1" smtClean="0">
                <a:latin typeface="Tahmo"/>
              </a:rPr>
              <a:t>Kế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hoạch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số</a:t>
            </a:r>
            <a:r>
              <a:rPr lang="en-US" sz="2000" dirty="0">
                <a:latin typeface="Tahmo"/>
              </a:rPr>
              <a:t> 415/CTPH/UBATGTQG-BGDĐT </a:t>
            </a:r>
            <a:r>
              <a:rPr lang="en-US" sz="2000" dirty="0" err="1">
                <a:latin typeface="Tahmo"/>
              </a:rPr>
              <a:t>ngày</a:t>
            </a:r>
            <a:r>
              <a:rPr lang="en-US" sz="2000" dirty="0">
                <a:latin typeface="Tahmo"/>
              </a:rPr>
              <a:t> 9/9/2019 </a:t>
            </a:r>
            <a:r>
              <a:rPr lang="en-US" sz="2000" dirty="0" err="1">
                <a:latin typeface="Tahmo"/>
              </a:rPr>
              <a:t>về</a:t>
            </a:r>
            <a:r>
              <a:rPr lang="en-US" sz="2000" dirty="0">
                <a:latin typeface="Tahmo"/>
              </a:rPr>
              <a:t> Ch</a:t>
            </a:r>
            <a:r>
              <a:rPr lang="vi-VN" sz="2000" dirty="0">
                <a:latin typeface="Tahmo"/>
              </a:rPr>
              <a:t>ư</a:t>
            </a:r>
            <a:r>
              <a:rPr lang="en-US" sz="2000" dirty="0" err="1">
                <a:latin typeface="Tahmo"/>
              </a:rPr>
              <a:t>ơng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trình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phối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hợp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tăng</a:t>
            </a:r>
            <a:r>
              <a:rPr lang="en-US" sz="2000" dirty="0">
                <a:latin typeface="Tahmo"/>
              </a:rPr>
              <a:t> c</a:t>
            </a:r>
            <a:r>
              <a:rPr lang="vi-VN" sz="2000" dirty="0">
                <a:latin typeface="Tahmo"/>
              </a:rPr>
              <a:t>ư</a:t>
            </a:r>
            <a:r>
              <a:rPr lang="en-US" sz="2000" dirty="0" err="1">
                <a:latin typeface="Tahmo"/>
              </a:rPr>
              <a:t>ờng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công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tác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giáo</a:t>
            </a:r>
            <a:r>
              <a:rPr lang="en-US" sz="2000" dirty="0">
                <a:latin typeface="Tahmo"/>
              </a:rPr>
              <a:t> dục an </a:t>
            </a:r>
            <a:r>
              <a:rPr lang="en-US" sz="2000" dirty="0" err="1">
                <a:latin typeface="Tahmo"/>
              </a:rPr>
              <a:t>toàn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giao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thông</a:t>
            </a:r>
            <a:r>
              <a:rPr lang="en-US" sz="2000" dirty="0">
                <a:latin typeface="Tahmo"/>
              </a:rPr>
              <a:t> học </a:t>
            </a:r>
            <a:r>
              <a:rPr lang="en-US" sz="2000" dirty="0" err="1">
                <a:latin typeface="Tahmo"/>
              </a:rPr>
              <a:t>sinh</a:t>
            </a:r>
            <a:r>
              <a:rPr lang="en-US" sz="2000" dirty="0">
                <a:latin typeface="Tahmo"/>
              </a:rPr>
              <a:t>, </a:t>
            </a:r>
            <a:r>
              <a:rPr lang="en-US" sz="2000" dirty="0" err="1">
                <a:latin typeface="Tahmo"/>
              </a:rPr>
              <a:t>sinh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viên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giai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đoạn</a:t>
            </a:r>
            <a:r>
              <a:rPr lang="en-US" sz="2000" dirty="0">
                <a:latin typeface="Tahmo"/>
              </a:rPr>
              <a:t> 2019 – 2024</a:t>
            </a:r>
          </a:p>
          <a:p>
            <a:pPr algn="just">
              <a:lnSpc>
                <a:spcPct val="200000"/>
              </a:lnSpc>
            </a:pPr>
            <a:r>
              <a:rPr lang="en-US" sz="2000" dirty="0" err="1" smtClean="0">
                <a:latin typeface="Tahmo"/>
              </a:rPr>
              <a:t>Căn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cứ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thực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trạng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hiện</a:t>
            </a:r>
            <a:r>
              <a:rPr lang="en-US" sz="2000" dirty="0">
                <a:latin typeface="Tahmo"/>
              </a:rPr>
              <a:t> nay </a:t>
            </a:r>
            <a:r>
              <a:rPr lang="en-US" sz="2000" dirty="0" err="1">
                <a:latin typeface="Tahmo"/>
              </a:rPr>
              <a:t>về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thực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hiện</a:t>
            </a:r>
            <a:r>
              <a:rPr lang="en-US" sz="2000" dirty="0">
                <a:latin typeface="Tahmo"/>
              </a:rPr>
              <a:t> Giáo dục ATGT </a:t>
            </a:r>
            <a:r>
              <a:rPr lang="en-US" sz="2000" dirty="0" err="1">
                <a:latin typeface="Tahmo"/>
              </a:rPr>
              <a:t>trong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các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nhà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trường</a:t>
            </a:r>
            <a:endParaRPr lang="en-US" sz="2000" dirty="0">
              <a:latin typeface="Tahm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96E324-0FE6-487C-A9E7-167A8A9B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B386-DDCA-44C4-B75C-BBF4D182FD3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endParaRPr lang="en-US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4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t="8628" r="13254" b="8190"/>
          <a:stretch/>
        </p:blipFill>
        <p:spPr>
          <a:xfrm>
            <a:off x="1143000" y="1987608"/>
            <a:ext cx="7860760" cy="4870391"/>
          </a:xfrm>
          <a:prstGeom prst="rect">
            <a:avLst/>
          </a:prstGeom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-2092758" y="103188"/>
            <a:ext cx="45717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kumimoji="1" lang="en-US" altLang="ja-JP" b="1" dirty="0">
                <a:latin typeface="Tahoma" pitchFamily="34" charset="0"/>
                <a:ea typeface="Osaka"/>
                <a:cs typeface="Tahoma" pitchFamily="34" charset="0"/>
              </a:rPr>
              <a:t> </a:t>
            </a:r>
          </a:p>
        </p:txBody>
      </p:sp>
      <p:sp>
        <p:nvSpPr>
          <p:cNvPr id="44035" name="Slide Number Placeholder 13"/>
          <p:cNvSpPr txBox="1">
            <a:spLocks noGrp="1"/>
          </p:cNvSpPr>
          <p:nvPr/>
        </p:nvSpPr>
        <p:spPr bwMode="auto">
          <a:xfrm>
            <a:off x="10058400" y="2"/>
            <a:ext cx="609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1F05B27-CCF5-461C-BECC-25DA0E92C738}" type="slidenum">
              <a:rPr lang="en-US" sz="1400" b="1"/>
              <a:pPr algn="r"/>
              <a:t>30</a:t>
            </a:fld>
            <a:endParaRPr lang="en-US" sz="1400" b="1"/>
          </a:p>
        </p:txBody>
      </p:sp>
      <p:sp>
        <p:nvSpPr>
          <p:cNvPr id="44038" name="Rounded Rectangle 7"/>
          <p:cNvSpPr>
            <a:spLocks noChangeArrowheads="1"/>
          </p:cNvSpPr>
          <p:nvPr/>
        </p:nvSpPr>
        <p:spPr bwMode="auto">
          <a:xfrm>
            <a:off x="1143000" y="986051"/>
            <a:ext cx="10287000" cy="995149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25000"/>
              </a:lnSpc>
              <a:buFontTx/>
              <a:buAutoNum type="arabicPeriod"/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Truyền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5000"/>
              </a:lnSpc>
              <a:buFontTx/>
              <a:buAutoNum type="arabicPeriod"/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Khuyến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khích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lồng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ghép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5000"/>
              </a:lnSpc>
              <a:buFontTx/>
              <a:buAutoNum type="arabicPeriod"/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39" name="TextBox 9"/>
          <p:cNvSpPr txBox="1">
            <a:spLocks noChangeArrowheads="1"/>
          </p:cNvSpPr>
          <p:nvPr/>
        </p:nvSpPr>
        <p:spPr bwMode="auto">
          <a:xfrm>
            <a:off x="1143000" y="621268"/>
            <a:ext cx="1793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u="sng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US" b="1" u="sng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đích</a:t>
            </a:r>
            <a:r>
              <a:rPr lang="en-US" b="1" u="sng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vi-VN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Ý </a:t>
            </a: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tưởng phân bổ 12 đơn vị bài học cho </a:t>
            </a:r>
            <a:r>
              <a:rPr lang="en-US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sinh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khối 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1-5</a:t>
            </a:r>
            <a:endParaRPr lang="vi-VN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20763" y="2216889"/>
            <a:ext cx="20504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giảng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dạy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3835" y="2545887"/>
            <a:ext cx="2235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Khuyến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khích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giảng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dạy</a:t>
            </a:r>
            <a:endParaRPr lang="en-US" sz="1400" dirty="0"/>
          </a:p>
        </p:txBody>
      </p:sp>
      <p:sp>
        <p:nvSpPr>
          <p:cNvPr id="9" name="Flowchart: Connector 8"/>
          <p:cNvSpPr/>
          <p:nvPr/>
        </p:nvSpPr>
        <p:spPr>
          <a:xfrm>
            <a:off x="9466008" y="2535078"/>
            <a:ext cx="195763" cy="214524"/>
          </a:xfrm>
          <a:prstGeom prst="flowChart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48800" y="2226135"/>
            <a:ext cx="223891" cy="20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9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  <p:bldP spid="44039" grpId="0"/>
      <p:bldP spid="3" grpId="0"/>
      <p:bldP spid="5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714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6" y="698501"/>
            <a:ext cx="8912225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组合 487"/>
          <p:cNvGrpSpPr>
            <a:grpSpLocks/>
          </p:cNvGrpSpPr>
          <p:nvPr/>
        </p:nvGrpSpPr>
        <p:grpSpPr bwMode="auto">
          <a:xfrm>
            <a:off x="2374900" y="3035301"/>
            <a:ext cx="7569200" cy="2798763"/>
            <a:chOff x="2576945" y="3035300"/>
            <a:chExt cx="6871855" cy="2798618"/>
          </a:xfrm>
        </p:grpSpPr>
        <p:cxnSp>
          <p:nvCxnSpPr>
            <p:cNvPr id="71454" name="直接连接符 71453"/>
            <p:cNvCxnSpPr/>
            <p:nvPr/>
          </p:nvCxnSpPr>
          <p:spPr bwMode="auto">
            <a:xfrm>
              <a:off x="2576945" y="3035300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1" name="直接连接符 510"/>
            <p:cNvCxnSpPr/>
            <p:nvPr/>
          </p:nvCxnSpPr>
          <p:spPr bwMode="auto">
            <a:xfrm>
              <a:off x="2576945" y="3384532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" name="直接连接符 511"/>
            <p:cNvCxnSpPr/>
            <p:nvPr/>
          </p:nvCxnSpPr>
          <p:spPr bwMode="auto">
            <a:xfrm>
              <a:off x="2576945" y="3735352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3" name="直接连接符 512"/>
            <p:cNvCxnSpPr/>
            <p:nvPr/>
          </p:nvCxnSpPr>
          <p:spPr bwMode="auto">
            <a:xfrm>
              <a:off x="2576945" y="4084584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4" name="直接连接符 513"/>
            <p:cNvCxnSpPr/>
            <p:nvPr/>
          </p:nvCxnSpPr>
          <p:spPr bwMode="auto">
            <a:xfrm>
              <a:off x="2576945" y="4433816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5" name="直接连接符 514"/>
            <p:cNvCxnSpPr/>
            <p:nvPr/>
          </p:nvCxnSpPr>
          <p:spPr bwMode="auto">
            <a:xfrm>
              <a:off x="2576945" y="4784634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6" name="直接连接符 515"/>
            <p:cNvCxnSpPr/>
            <p:nvPr/>
          </p:nvCxnSpPr>
          <p:spPr bwMode="auto">
            <a:xfrm>
              <a:off x="2576945" y="5133866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7" name="直接连接符 516"/>
            <p:cNvCxnSpPr/>
            <p:nvPr/>
          </p:nvCxnSpPr>
          <p:spPr bwMode="auto">
            <a:xfrm>
              <a:off x="2576945" y="5484686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8" name="直接连接符 517"/>
            <p:cNvCxnSpPr/>
            <p:nvPr/>
          </p:nvCxnSpPr>
          <p:spPr bwMode="auto">
            <a:xfrm>
              <a:off x="2576945" y="5833918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9460" name="图片 714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1947864"/>
            <a:ext cx="6858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48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4" y="4279900"/>
            <a:ext cx="503237" cy="50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4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9" y="3735388"/>
            <a:ext cx="3286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49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4" y="4157663"/>
            <a:ext cx="387351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4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4662488"/>
            <a:ext cx="2306637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5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476" y="223838"/>
            <a:ext cx="25558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文本框 498"/>
          <p:cNvSpPr txBox="1">
            <a:spLocks noChangeArrowheads="1"/>
          </p:cNvSpPr>
          <p:nvPr/>
        </p:nvSpPr>
        <p:spPr bwMode="auto">
          <a:xfrm>
            <a:off x="2374900" y="3279438"/>
            <a:ext cx="7394576" cy="231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/>
              <a:t>	</a:t>
            </a:r>
            <a:r>
              <a:rPr lang="en-US" sz="1600" b="1" dirty="0" err="1" smtClean="0"/>
              <a:t>Đối</a:t>
            </a:r>
            <a:r>
              <a:rPr lang="en-US" sz="1600" b="1" dirty="0" smtClean="0"/>
              <a:t> </a:t>
            </a:r>
            <a:r>
              <a:rPr lang="en-US" sz="1600" b="1" dirty="0" err="1"/>
              <a:t>với</a:t>
            </a:r>
            <a:r>
              <a:rPr lang="en-US" sz="1600" b="1" dirty="0"/>
              <a:t> </a:t>
            </a:r>
            <a:r>
              <a:rPr lang="en-US" sz="1600" b="1" dirty="0" err="1"/>
              <a:t>những</a:t>
            </a:r>
            <a:r>
              <a:rPr lang="en-US" sz="1600" b="1" dirty="0"/>
              <a:t> </a:t>
            </a:r>
            <a:r>
              <a:rPr lang="en-US" sz="1600" b="1" dirty="0" err="1"/>
              <a:t>bài</a:t>
            </a:r>
            <a:r>
              <a:rPr lang="en-US" sz="1600" b="1" dirty="0"/>
              <a:t> </a:t>
            </a:r>
            <a:r>
              <a:rPr lang="en-US" sz="1600" b="1" dirty="0" err="1"/>
              <a:t>như</a:t>
            </a:r>
            <a:r>
              <a:rPr lang="en-US" sz="1600" b="1" dirty="0"/>
              <a:t> </a:t>
            </a:r>
            <a:r>
              <a:rPr lang="en-US" sz="1600" b="1" dirty="0" err="1"/>
              <a:t>thế</a:t>
            </a:r>
            <a:r>
              <a:rPr lang="en-US" sz="1600" b="1" dirty="0"/>
              <a:t> </a:t>
            </a:r>
            <a:r>
              <a:rPr lang="en-US" sz="1600" b="1" dirty="0" err="1"/>
              <a:t>thì</a:t>
            </a:r>
            <a:r>
              <a:rPr lang="en-US" sz="1600" b="1" dirty="0"/>
              <a:t> </a:t>
            </a:r>
            <a:r>
              <a:rPr lang="en-US" sz="1600" b="1" dirty="0" err="1"/>
              <a:t>khối</a:t>
            </a:r>
            <a:r>
              <a:rPr lang="en-US" sz="1600" b="1" dirty="0"/>
              <a:t> </a:t>
            </a:r>
            <a:r>
              <a:rPr lang="en-US" sz="1600" b="1" dirty="0" err="1"/>
              <a:t>lớp</a:t>
            </a:r>
            <a:r>
              <a:rPr lang="en-US" sz="1600" b="1" dirty="0"/>
              <a:t> </a:t>
            </a:r>
            <a:r>
              <a:rPr lang="en-US" sz="1600" b="1" dirty="0" err="1"/>
              <a:t>dạy</a:t>
            </a:r>
            <a:r>
              <a:rPr lang="en-US" sz="1600" b="1" dirty="0"/>
              <a:t> </a:t>
            </a:r>
            <a:r>
              <a:rPr lang="en-US" sz="1600" b="1" dirty="0" err="1"/>
              <a:t>đầu</a:t>
            </a:r>
            <a:r>
              <a:rPr lang="en-US" sz="1600" b="1" dirty="0"/>
              <a:t> </a:t>
            </a:r>
            <a:r>
              <a:rPr lang="en-US" sz="1600" b="1" dirty="0" err="1"/>
              <a:t>tiên</a:t>
            </a:r>
            <a:r>
              <a:rPr lang="en-US" sz="1600" b="1" dirty="0"/>
              <a:t> </a:t>
            </a:r>
            <a:r>
              <a:rPr lang="en-US" sz="1600" b="1" dirty="0" err="1"/>
              <a:t>sẽ</a:t>
            </a:r>
            <a:r>
              <a:rPr lang="en-US" sz="1600" b="1" dirty="0"/>
              <a:t> </a:t>
            </a:r>
            <a:r>
              <a:rPr lang="en-US" sz="1600" b="1" dirty="0" err="1"/>
              <a:t>dạy</a:t>
            </a:r>
            <a:r>
              <a:rPr lang="en-US" sz="1600" b="1" dirty="0"/>
              <a:t> </a:t>
            </a:r>
            <a:r>
              <a:rPr lang="en-US" sz="1600" b="1" dirty="0" err="1"/>
              <a:t>hết</a:t>
            </a:r>
            <a:r>
              <a:rPr lang="en-US" sz="1600" b="1" dirty="0"/>
              <a:t> </a:t>
            </a:r>
            <a:r>
              <a:rPr lang="en-US" sz="1600" b="1" dirty="0" err="1"/>
              <a:t>nội</a:t>
            </a:r>
            <a:r>
              <a:rPr lang="en-US" sz="1600" b="1" dirty="0"/>
              <a:t> dung </a:t>
            </a:r>
            <a:r>
              <a:rPr lang="en-US" sz="1600" b="1" dirty="0" err="1"/>
              <a:t>trong</a:t>
            </a:r>
            <a:r>
              <a:rPr lang="en-US" sz="1600" b="1" dirty="0"/>
              <a:t> </a:t>
            </a:r>
            <a:r>
              <a:rPr lang="en-US" sz="1600" b="1" dirty="0" err="1"/>
              <a:t>sách</a:t>
            </a:r>
            <a:r>
              <a:rPr lang="en-US" sz="1600" b="1" dirty="0" smtClean="0"/>
              <a:t>.</a:t>
            </a:r>
          </a:p>
          <a:p>
            <a:pPr defTabSz="91437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/>
              <a:t> 	</a:t>
            </a:r>
            <a:r>
              <a:rPr lang="en-US" sz="1600" b="1" dirty="0" err="1" smtClean="0"/>
              <a:t>Những</a:t>
            </a:r>
            <a:r>
              <a:rPr lang="en-US" sz="1600" b="1" dirty="0" smtClean="0"/>
              <a:t> </a:t>
            </a:r>
            <a:r>
              <a:rPr lang="en-US" sz="1600" b="1" dirty="0" err="1"/>
              <a:t>khối</a:t>
            </a:r>
            <a:r>
              <a:rPr lang="en-US" sz="1600" b="1" dirty="0"/>
              <a:t> </a:t>
            </a:r>
            <a:r>
              <a:rPr lang="en-US" sz="1600" b="1" dirty="0" err="1"/>
              <a:t>lớp</a:t>
            </a:r>
            <a:r>
              <a:rPr lang="en-US" sz="1600" b="1" dirty="0"/>
              <a:t> </a:t>
            </a:r>
            <a:r>
              <a:rPr lang="en-US" sz="1600" b="1" dirty="0" err="1"/>
              <a:t>dạy</a:t>
            </a:r>
            <a:r>
              <a:rPr lang="en-US" sz="1600" b="1" dirty="0"/>
              <a:t> </a:t>
            </a:r>
            <a:r>
              <a:rPr lang="en-US" sz="1600" b="1" dirty="0" err="1"/>
              <a:t>sau</a:t>
            </a:r>
            <a:r>
              <a:rPr lang="en-US" sz="1600" b="1" dirty="0"/>
              <a:t> </a:t>
            </a:r>
            <a:r>
              <a:rPr lang="en-US" sz="1600" b="1" dirty="0" err="1"/>
              <a:t>sẽ</a:t>
            </a:r>
            <a:r>
              <a:rPr lang="en-US" sz="1600" b="1" dirty="0"/>
              <a:t> </a:t>
            </a:r>
            <a:r>
              <a:rPr lang="en-US" sz="1600" b="1" dirty="0" err="1"/>
              <a:t>đưa</a:t>
            </a:r>
            <a:r>
              <a:rPr lang="en-US" sz="1600" b="1" dirty="0"/>
              <a:t> </a:t>
            </a:r>
            <a:r>
              <a:rPr lang="en-US" sz="1600" b="1" dirty="0" err="1"/>
              <a:t>thêm</a:t>
            </a:r>
            <a:r>
              <a:rPr lang="en-US" sz="1600" b="1" dirty="0"/>
              <a:t> </a:t>
            </a:r>
            <a:r>
              <a:rPr lang="en-US" sz="1600" b="1" dirty="0" err="1"/>
              <a:t>những</a:t>
            </a:r>
            <a:r>
              <a:rPr lang="en-US" sz="1600" b="1" dirty="0"/>
              <a:t> </a:t>
            </a:r>
            <a:r>
              <a:rPr lang="en-US" sz="1600" b="1" dirty="0" err="1"/>
              <a:t>tình</a:t>
            </a:r>
            <a:r>
              <a:rPr lang="en-US" sz="1600" b="1" dirty="0"/>
              <a:t> </a:t>
            </a:r>
            <a:r>
              <a:rPr lang="en-US" sz="1600" b="1" dirty="0" err="1"/>
              <a:t>huống</a:t>
            </a:r>
            <a:r>
              <a:rPr lang="en-US" sz="1600" b="1" dirty="0"/>
              <a:t> </a:t>
            </a:r>
            <a:r>
              <a:rPr lang="en-US" sz="1600" b="1" dirty="0" err="1"/>
              <a:t>để</a:t>
            </a:r>
            <a:r>
              <a:rPr lang="en-US" sz="1600" b="1" dirty="0"/>
              <a:t> </a:t>
            </a:r>
            <a:r>
              <a:rPr lang="en-US" sz="1600" b="1" dirty="0" err="1"/>
              <a:t>các</a:t>
            </a:r>
            <a:r>
              <a:rPr lang="en-US" sz="1600" b="1" dirty="0"/>
              <a:t> </a:t>
            </a:r>
            <a:r>
              <a:rPr lang="en-US" sz="1600" b="1" dirty="0" err="1"/>
              <a:t>em</a:t>
            </a:r>
            <a:r>
              <a:rPr lang="en-US" sz="1600" b="1" dirty="0"/>
              <a:t> </a:t>
            </a:r>
            <a:r>
              <a:rPr lang="en-US" sz="1600" b="1" dirty="0" err="1"/>
              <a:t>thảo</a:t>
            </a:r>
            <a:r>
              <a:rPr lang="en-US" sz="1600" b="1" dirty="0"/>
              <a:t> </a:t>
            </a:r>
            <a:r>
              <a:rPr lang="en-US" sz="1600" b="1" dirty="0" err="1"/>
              <a:t>luận</a:t>
            </a:r>
            <a:r>
              <a:rPr lang="en-US" sz="1600" b="1" dirty="0"/>
              <a:t> </a:t>
            </a:r>
            <a:r>
              <a:rPr lang="en-US" sz="1600" b="1" dirty="0" err="1"/>
              <a:t>rút</a:t>
            </a:r>
            <a:r>
              <a:rPr lang="en-US" sz="1600" b="1" dirty="0"/>
              <a:t> </a:t>
            </a:r>
            <a:r>
              <a:rPr lang="en-US" sz="1600" b="1" dirty="0" err="1"/>
              <a:t>ra</a:t>
            </a:r>
            <a:r>
              <a:rPr lang="en-US" sz="1600" b="1" dirty="0"/>
              <a:t> </a:t>
            </a:r>
            <a:r>
              <a:rPr lang="en-US" sz="1600" b="1" dirty="0" err="1"/>
              <a:t>những</a:t>
            </a:r>
            <a:r>
              <a:rPr lang="en-US" sz="1600" b="1" dirty="0"/>
              <a:t> </a:t>
            </a:r>
            <a:r>
              <a:rPr lang="en-US" sz="1600" b="1" dirty="0" err="1"/>
              <a:t>bài</a:t>
            </a:r>
            <a:r>
              <a:rPr lang="en-US" sz="1600" b="1" dirty="0"/>
              <a:t> </a:t>
            </a:r>
            <a:r>
              <a:rPr lang="en-US" sz="1600" b="1" dirty="0" err="1"/>
              <a:t>học</a:t>
            </a:r>
            <a:r>
              <a:rPr lang="en-US" sz="1600" b="1" dirty="0"/>
              <a:t> </a:t>
            </a:r>
            <a:r>
              <a:rPr lang="en-US" sz="1600" b="1" dirty="0" err="1"/>
              <a:t>cần</a:t>
            </a:r>
            <a:r>
              <a:rPr lang="en-US" sz="1600" b="1" dirty="0"/>
              <a:t> </a:t>
            </a:r>
            <a:r>
              <a:rPr lang="en-US" sz="1600" b="1" dirty="0" err="1"/>
              <a:t>thiết</a:t>
            </a:r>
            <a:r>
              <a:rPr lang="en-US" sz="1600" b="1" dirty="0"/>
              <a:t> hay </a:t>
            </a:r>
            <a:r>
              <a:rPr lang="en-US" sz="1600" b="1" dirty="0" err="1"/>
              <a:t>tổ</a:t>
            </a:r>
            <a:r>
              <a:rPr lang="en-US" sz="1600" b="1" dirty="0"/>
              <a:t> </a:t>
            </a:r>
            <a:r>
              <a:rPr lang="en-US" sz="1600" b="1" dirty="0" err="1"/>
              <a:t>chức</a:t>
            </a:r>
            <a:r>
              <a:rPr lang="en-US" sz="1600" b="1" dirty="0"/>
              <a:t> </a:t>
            </a:r>
            <a:r>
              <a:rPr lang="en-US" sz="1600" b="1" dirty="0" err="1"/>
              <a:t>cho</a:t>
            </a:r>
            <a:r>
              <a:rPr lang="en-US" sz="1600" b="1" dirty="0"/>
              <a:t> </a:t>
            </a:r>
            <a:r>
              <a:rPr lang="en-US" sz="1600" b="1" dirty="0" err="1"/>
              <a:t>các</a:t>
            </a:r>
            <a:r>
              <a:rPr lang="en-US" sz="1600" b="1" dirty="0"/>
              <a:t> </a:t>
            </a:r>
            <a:r>
              <a:rPr lang="en-US" sz="1600" b="1" dirty="0" err="1"/>
              <a:t>em</a:t>
            </a:r>
            <a:r>
              <a:rPr lang="en-US" sz="1600" b="1" dirty="0"/>
              <a:t> </a:t>
            </a:r>
            <a:r>
              <a:rPr lang="en-US" sz="1600" b="1" dirty="0" err="1"/>
              <a:t>thực</a:t>
            </a:r>
            <a:r>
              <a:rPr lang="en-US" sz="1600" b="1" dirty="0"/>
              <a:t> </a:t>
            </a:r>
            <a:r>
              <a:rPr lang="en-US" sz="1600" b="1" dirty="0" err="1"/>
              <a:t>hành</a:t>
            </a:r>
            <a:r>
              <a:rPr lang="en-US" sz="1600" b="1" dirty="0"/>
              <a:t> </a:t>
            </a:r>
            <a:r>
              <a:rPr lang="en-US" sz="1600" b="1" dirty="0" err="1"/>
              <a:t>giúp</a:t>
            </a:r>
            <a:r>
              <a:rPr lang="en-US" sz="1600" b="1" dirty="0"/>
              <a:t> </a:t>
            </a:r>
            <a:r>
              <a:rPr lang="en-US" sz="1600" b="1" dirty="0" err="1"/>
              <a:t>các</a:t>
            </a:r>
            <a:r>
              <a:rPr lang="en-US" sz="1600" b="1" dirty="0"/>
              <a:t> </a:t>
            </a:r>
            <a:r>
              <a:rPr lang="en-US" sz="1600" b="1" dirty="0" err="1"/>
              <a:t>em</a:t>
            </a:r>
            <a:r>
              <a:rPr lang="en-US" sz="1600" b="1" dirty="0"/>
              <a:t> </a:t>
            </a:r>
            <a:r>
              <a:rPr lang="en-US" sz="1600" b="1" dirty="0" err="1"/>
              <a:t>hình</a:t>
            </a:r>
            <a:r>
              <a:rPr lang="en-US" sz="1600" b="1" dirty="0"/>
              <a:t> </a:t>
            </a:r>
            <a:r>
              <a:rPr lang="en-US" sz="1600" b="1" dirty="0" err="1"/>
              <a:t>thành</a:t>
            </a:r>
            <a:r>
              <a:rPr lang="en-US" sz="1600" b="1" dirty="0"/>
              <a:t> </a:t>
            </a:r>
            <a:r>
              <a:rPr lang="en-US" sz="1600" b="1" dirty="0" err="1"/>
              <a:t>kĩ</a:t>
            </a:r>
            <a:r>
              <a:rPr lang="en-US" sz="1600" b="1" dirty="0"/>
              <a:t> </a:t>
            </a:r>
            <a:r>
              <a:rPr lang="en-US" sz="1600" b="1" dirty="0" err="1"/>
              <a:t>năng</a:t>
            </a:r>
            <a:r>
              <a:rPr lang="en-US" sz="1600" b="1" dirty="0"/>
              <a:t>, </a:t>
            </a:r>
            <a:r>
              <a:rPr lang="en-US" sz="1600" b="1" dirty="0" err="1"/>
              <a:t>thói</a:t>
            </a:r>
            <a:r>
              <a:rPr lang="en-US" sz="1600" b="1" dirty="0"/>
              <a:t> </a:t>
            </a:r>
            <a:r>
              <a:rPr lang="en-US" sz="1600" b="1" dirty="0" err="1"/>
              <a:t>quen</a:t>
            </a:r>
            <a:r>
              <a:rPr lang="en-US" sz="1600" b="1" dirty="0"/>
              <a:t> </a:t>
            </a:r>
            <a:r>
              <a:rPr lang="en-US" sz="1600" b="1" dirty="0" err="1"/>
              <a:t>tham</a:t>
            </a:r>
            <a:r>
              <a:rPr lang="en-US" sz="1600" b="1" dirty="0"/>
              <a:t> </a:t>
            </a:r>
            <a:r>
              <a:rPr lang="en-US" sz="1600" b="1" dirty="0" err="1"/>
              <a:t>gia</a:t>
            </a:r>
            <a:r>
              <a:rPr lang="en-US" sz="1600" b="1" dirty="0"/>
              <a:t> </a:t>
            </a:r>
            <a:r>
              <a:rPr lang="en-US" sz="1600" b="1" dirty="0" err="1"/>
              <a:t>giao</a:t>
            </a:r>
            <a:r>
              <a:rPr lang="en-US" sz="1600" b="1" dirty="0"/>
              <a:t> </a:t>
            </a:r>
            <a:r>
              <a:rPr lang="en-US" sz="1600" b="1" dirty="0" err="1"/>
              <a:t>thông</a:t>
            </a:r>
            <a:r>
              <a:rPr lang="en-US" sz="1600" b="1" dirty="0"/>
              <a:t> an </a:t>
            </a:r>
            <a:r>
              <a:rPr lang="en-US" sz="1600" b="1" dirty="0" err="1"/>
              <a:t>toàn</a:t>
            </a:r>
            <a:r>
              <a:rPr lang="en-US" sz="1600" b="1" dirty="0"/>
              <a:t>. </a:t>
            </a:r>
            <a:endParaRPr lang="en-US" sz="1600" b="1" dirty="0" smtClean="0"/>
          </a:p>
          <a:p>
            <a:pPr defTabSz="914377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/>
              <a:t> </a:t>
            </a:r>
            <a:r>
              <a:rPr lang="en-US" sz="1400" b="1" dirty="0" smtClean="0"/>
              <a:t>        	</a:t>
            </a:r>
            <a:endParaRPr lang="zh-CN" altLang="en-US" sz="1400" dirty="0">
              <a:solidFill>
                <a:srgbClr val="7A422B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560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714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6" y="698501"/>
            <a:ext cx="8912225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组合 487"/>
          <p:cNvGrpSpPr>
            <a:grpSpLocks/>
          </p:cNvGrpSpPr>
          <p:nvPr/>
        </p:nvGrpSpPr>
        <p:grpSpPr bwMode="auto">
          <a:xfrm>
            <a:off x="2374900" y="3035301"/>
            <a:ext cx="7569200" cy="2798763"/>
            <a:chOff x="2576945" y="3035300"/>
            <a:chExt cx="6871855" cy="2798618"/>
          </a:xfrm>
        </p:grpSpPr>
        <p:cxnSp>
          <p:nvCxnSpPr>
            <p:cNvPr id="71454" name="直接连接符 71453"/>
            <p:cNvCxnSpPr/>
            <p:nvPr/>
          </p:nvCxnSpPr>
          <p:spPr bwMode="auto">
            <a:xfrm>
              <a:off x="2576945" y="3035300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1" name="直接连接符 510"/>
            <p:cNvCxnSpPr/>
            <p:nvPr/>
          </p:nvCxnSpPr>
          <p:spPr bwMode="auto">
            <a:xfrm>
              <a:off x="2576945" y="3384532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" name="直接连接符 511"/>
            <p:cNvCxnSpPr/>
            <p:nvPr/>
          </p:nvCxnSpPr>
          <p:spPr bwMode="auto">
            <a:xfrm>
              <a:off x="2576945" y="3735352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3" name="直接连接符 512"/>
            <p:cNvCxnSpPr/>
            <p:nvPr/>
          </p:nvCxnSpPr>
          <p:spPr bwMode="auto">
            <a:xfrm>
              <a:off x="2576945" y="4084584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4" name="直接连接符 513"/>
            <p:cNvCxnSpPr/>
            <p:nvPr/>
          </p:nvCxnSpPr>
          <p:spPr bwMode="auto">
            <a:xfrm>
              <a:off x="2576945" y="4433816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5" name="直接连接符 514"/>
            <p:cNvCxnSpPr/>
            <p:nvPr/>
          </p:nvCxnSpPr>
          <p:spPr bwMode="auto">
            <a:xfrm>
              <a:off x="2576945" y="4784634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6" name="直接连接符 515"/>
            <p:cNvCxnSpPr/>
            <p:nvPr/>
          </p:nvCxnSpPr>
          <p:spPr bwMode="auto">
            <a:xfrm>
              <a:off x="2576945" y="5133866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7" name="直接连接符 516"/>
            <p:cNvCxnSpPr/>
            <p:nvPr/>
          </p:nvCxnSpPr>
          <p:spPr bwMode="auto">
            <a:xfrm>
              <a:off x="2576945" y="5484686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8" name="直接连接符 517"/>
            <p:cNvCxnSpPr/>
            <p:nvPr/>
          </p:nvCxnSpPr>
          <p:spPr bwMode="auto">
            <a:xfrm>
              <a:off x="2576945" y="5833918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9460" name="图片 714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1947864"/>
            <a:ext cx="6858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48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4" y="4279900"/>
            <a:ext cx="503237" cy="50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4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9" y="3735388"/>
            <a:ext cx="3286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49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4" y="4157663"/>
            <a:ext cx="387351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4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4662488"/>
            <a:ext cx="2306637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5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476" y="223838"/>
            <a:ext cx="25558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文本框 498"/>
          <p:cNvSpPr txBox="1">
            <a:spLocks noChangeArrowheads="1"/>
          </p:cNvSpPr>
          <p:nvPr/>
        </p:nvSpPr>
        <p:spPr bwMode="auto">
          <a:xfrm>
            <a:off x="2374901" y="4306675"/>
            <a:ext cx="7565648" cy="228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/>
              <a:t>	</a:t>
            </a:r>
            <a:r>
              <a:rPr lang="en-US" sz="1600" b="1" smtClean="0"/>
              <a:t>Do </a:t>
            </a:r>
            <a:r>
              <a:rPr lang="en-US" sz="1600" b="1" dirty="0" err="1"/>
              <a:t>đó</a:t>
            </a:r>
            <a:r>
              <a:rPr lang="en-US" sz="1600" b="1" dirty="0"/>
              <a:t>, </a:t>
            </a:r>
            <a:r>
              <a:rPr lang="en-US" sz="1600" b="1" dirty="0" err="1"/>
              <a:t>mục</a:t>
            </a:r>
            <a:r>
              <a:rPr lang="en-US" sz="1600" b="1" dirty="0"/>
              <a:t> </a:t>
            </a:r>
            <a:r>
              <a:rPr lang="en-US" sz="1600" b="1" dirty="0" err="1"/>
              <a:t>tiêu</a:t>
            </a:r>
            <a:r>
              <a:rPr lang="en-US" sz="1600" b="1" dirty="0"/>
              <a:t> </a:t>
            </a:r>
            <a:r>
              <a:rPr lang="en-US" sz="1600" b="1" dirty="0" err="1"/>
              <a:t>mà</a:t>
            </a:r>
            <a:r>
              <a:rPr lang="en-US" sz="1600" b="1" dirty="0"/>
              <a:t> </a:t>
            </a:r>
            <a:r>
              <a:rPr lang="en-US" sz="1600" b="1" dirty="0" err="1"/>
              <a:t>chương</a:t>
            </a:r>
            <a:r>
              <a:rPr lang="en-US" sz="1600" b="1" dirty="0"/>
              <a:t> </a:t>
            </a:r>
            <a:r>
              <a:rPr lang="en-US" sz="1600" b="1" dirty="0" err="1"/>
              <a:t>trình</a:t>
            </a:r>
            <a:r>
              <a:rPr lang="en-US" sz="1600" b="1" dirty="0"/>
              <a:t> “ATGT </a:t>
            </a:r>
            <a:r>
              <a:rPr lang="en-US" sz="1600" b="1" dirty="0" err="1"/>
              <a:t>cho</a:t>
            </a:r>
            <a:r>
              <a:rPr lang="en-US" sz="1600" b="1" dirty="0"/>
              <a:t> </a:t>
            </a:r>
            <a:r>
              <a:rPr lang="en-US" sz="1600" b="1" dirty="0" err="1"/>
              <a:t>nụ</a:t>
            </a:r>
            <a:r>
              <a:rPr lang="en-US" sz="1600" b="1" dirty="0"/>
              <a:t> </a:t>
            </a:r>
            <a:r>
              <a:rPr lang="en-US" sz="1600" b="1" dirty="0" err="1"/>
              <a:t>cười</a:t>
            </a:r>
            <a:r>
              <a:rPr lang="en-US" sz="1600" b="1" dirty="0"/>
              <a:t> </a:t>
            </a:r>
            <a:r>
              <a:rPr lang="en-US" sz="1600" b="1" dirty="0" err="1"/>
              <a:t>trẻ</a:t>
            </a:r>
            <a:r>
              <a:rPr lang="en-US" sz="1600" b="1" dirty="0"/>
              <a:t> </a:t>
            </a:r>
            <a:r>
              <a:rPr lang="en-US" sz="1600" b="1" dirty="0" err="1"/>
              <a:t>thơ</a:t>
            </a:r>
            <a:r>
              <a:rPr lang="en-US" sz="1600" b="1" dirty="0"/>
              <a:t>” </a:t>
            </a:r>
            <a:r>
              <a:rPr lang="en-US" sz="1600" b="1" dirty="0" err="1"/>
              <a:t>hướng</a:t>
            </a:r>
            <a:r>
              <a:rPr lang="en-US" sz="1600" b="1" dirty="0"/>
              <a:t> </a:t>
            </a:r>
            <a:r>
              <a:rPr lang="en-US" sz="1600" b="1" dirty="0" err="1"/>
              <a:t>đến</a:t>
            </a:r>
            <a:r>
              <a:rPr lang="en-US" sz="1600" b="1" dirty="0"/>
              <a:t>, </a:t>
            </a:r>
            <a:r>
              <a:rPr lang="en-US" sz="1600" b="1" dirty="0" err="1"/>
              <a:t>không</a:t>
            </a:r>
            <a:r>
              <a:rPr lang="en-US" sz="1600" b="1" dirty="0"/>
              <a:t> </a:t>
            </a:r>
            <a:r>
              <a:rPr lang="en-US" sz="1600" b="1" dirty="0" err="1"/>
              <a:t>chỉ</a:t>
            </a:r>
            <a:r>
              <a:rPr lang="en-US" sz="1600" b="1" dirty="0"/>
              <a:t> ở </a:t>
            </a:r>
            <a:r>
              <a:rPr lang="en-US" sz="1600" b="1" dirty="0" err="1"/>
              <a:t>việc</a:t>
            </a:r>
            <a:r>
              <a:rPr lang="en-US" sz="1600" b="1" dirty="0"/>
              <a:t> </a:t>
            </a:r>
            <a:r>
              <a:rPr lang="en-US" sz="1600" b="1" dirty="0" err="1"/>
              <a:t>dạy</a:t>
            </a:r>
            <a:r>
              <a:rPr lang="en-US" sz="1600" b="1" dirty="0"/>
              <a:t> </a:t>
            </a:r>
            <a:r>
              <a:rPr lang="en-US" sz="1600" b="1" dirty="0" err="1"/>
              <a:t>trẻ</a:t>
            </a:r>
            <a:r>
              <a:rPr lang="en-US" sz="1600" b="1" dirty="0"/>
              <a:t> </a:t>
            </a:r>
            <a:r>
              <a:rPr lang="en-US" sz="1600" b="1" dirty="0" err="1"/>
              <a:t>có</a:t>
            </a:r>
            <a:r>
              <a:rPr lang="en-US" sz="1600" b="1" dirty="0"/>
              <a:t> </a:t>
            </a:r>
            <a:r>
              <a:rPr lang="en-US" sz="1600" b="1" dirty="0" err="1"/>
              <a:t>thêm</a:t>
            </a:r>
            <a:r>
              <a:rPr lang="en-US" sz="1600" b="1" dirty="0"/>
              <a:t> </a:t>
            </a:r>
            <a:r>
              <a:rPr lang="en-US" sz="1600" b="1" dirty="0" err="1"/>
              <a:t>kỹ</a:t>
            </a:r>
            <a:r>
              <a:rPr lang="en-US" sz="1600" b="1" dirty="0"/>
              <a:t> </a:t>
            </a:r>
            <a:r>
              <a:rPr lang="en-US" sz="1600" b="1" dirty="0" err="1"/>
              <a:t>năng</a:t>
            </a:r>
            <a:r>
              <a:rPr lang="en-US" sz="1600" b="1" dirty="0"/>
              <a:t> </a:t>
            </a:r>
            <a:r>
              <a:rPr lang="en-US" sz="1600" b="1" dirty="0" err="1"/>
              <a:t>tham</a:t>
            </a:r>
            <a:r>
              <a:rPr lang="en-US" sz="1600" b="1" dirty="0"/>
              <a:t> </a:t>
            </a:r>
            <a:r>
              <a:rPr lang="en-US" sz="1600" b="1" dirty="0" err="1"/>
              <a:t>gia</a:t>
            </a:r>
            <a:r>
              <a:rPr lang="en-US" sz="1600" b="1" dirty="0"/>
              <a:t> </a:t>
            </a:r>
            <a:r>
              <a:rPr lang="en-US" sz="1600" b="1" dirty="0" err="1"/>
              <a:t>giao</a:t>
            </a:r>
            <a:r>
              <a:rPr lang="en-US" sz="1600" b="1" dirty="0"/>
              <a:t> </a:t>
            </a:r>
            <a:r>
              <a:rPr lang="en-US" sz="1600" b="1" dirty="0" err="1"/>
              <a:t>thông</a:t>
            </a:r>
            <a:r>
              <a:rPr lang="en-US" sz="1600" b="1" dirty="0"/>
              <a:t> an </a:t>
            </a:r>
            <a:r>
              <a:rPr lang="en-US" sz="1600" b="1" dirty="0" err="1"/>
              <a:t>toàn</a:t>
            </a:r>
            <a:r>
              <a:rPr lang="en-US" sz="1600" b="1" dirty="0"/>
              <a:t> </a:t>
            </a:r>
            <a:r>
              <a:rPr lang="en-US" sz="1600" b="1" dirty="0" err="1"/>
              <a:t>để</a:t>
            </a:r>
            <a:r>
              <a:rPr lang="en-US" sz="1600" b="1" dirty="0"/>
              <a:t> </a:t>
            </a:r>
            <a:r>
              <a:rPr lang="en-US" sz="1600" b="1" dirty="0" err="1"/>
              <a:t>tự</a:t>
            </a:r>
            <a:r>
              <a:rPr lang="en-US" sz="1600" b="1" dirty="0"/>
              <a:t> </a:t>
            </a:r>
            <a:r>
              <a:rPr lang="en-US" sz="1600" b="1" dirty="0" err="1"/>
              <a:t>bảo</a:t>
            </a:r>
            <a:r>
              <a:rPr lang="en-US" sz="1600" b="1" dirty="0"/>
              <a:t> </a:t>
            </a:r>
            <a:r>
              <a:rPr lang="en-US" sz="1600" b="1" dirty="0" err="1"/>
              <a:t>vệ</a:t>
            </a:r>
            <a:r>
              <a:rPr lang="en-US" sz="1600" b="1" dirty="0"/>
              <a:t> </a:t>
            </a:r>
            <a:r>
              <a:rPr lang="en-US" sz="1600" b="1" dirty="0" err="1"/>
              <a:t>mình</a:t>
            </a:r>
            <a:r>
              <a:rPr lang="en-US" sz="1600" b="1" dirty="0"/>
              <a:t>, </a:t>
            </a:r>
            <a:r>
              <a:rPr lang="en-US" sz="1600" b="1" dirty="0" err="1"/>
              <a:t>mà</a:t>
            </a:r>
            <a:r>
              <a:rPr lang="en-US" sz="1600" b="1" dirty="0"/>
              <a:t> </a:t>
            </a:r>
            <a:r>
              <a:rPr lang="en-US" sz="1600" b="1" dirty="0" err="1"/>
              <a:t>còn</a:t>
            </a:r>
            <a:r>
              <a:rPr lang="en-US" sz="1600" b="1" dirty="0"/>
              <a:t> </a:t>
            </a:r>
            <a:r>
              <a:rPr lang="en-US" sz="1600" b="1" dirty="0" err="1"/>
              <a:t>làm</a:t>
            </a:r>
            <a:r>
              <a:rPr lang="en-US" sz="1600" b="1" dirty="0"/>
              <a:t> </a:t>
            </a:r>
            <a:r>
              <a:rPr lang="en-US" sz="1600" b="1" dirty="0" err="1"/>
              <a:t>lan</a:t>
            </a:r>
            <a:r>
              <a:rPr lang="en-US" sz="1600" b="1" dirty="0"/>
              <a:t> </a:t>
            </a:r>
            <a:r>
              <a:rPr lang="en-US" sz="1600" b="1" dirty="0" err="1"/>
              <a:t>tỏa</a:t>
            </a:r>
            <a:r>
              <a:rPr lang="en-US" sz="1600" b="1" dirty="0"/>
              <a:t> </a:t>
            </a:r>
            <a:r>
              <a:rPr lang="en-US" sz="1600" b="1" dirty="0" err="1"/>
              <a:t>các</a:t>
            </a:r>
            <a:r>
              <a:rPr lang="en-US" sz="1600" b="1" dirty="0"/>
              <a:t> </a:t>
            </a:r>
            <a:r>
              <a:rPr lang="en-US" sz="1600" b="1" dirty="0" err="1"/>
              <a:t>thông</a:t>
            </a:r>
            <a:r>
              <a:rPr lang="en-US" sz="1600" b="1" dirty="0"/>
              <a:t> </a:t>
            </a:r>
            <a:r>
              <a:rPr lang="en-US" sz="1600" b="1" dirty="0" err="1"/>
              <a:t>điệp</a:t>
            </a:r>
            <a:r>
              <a:rPr lang="en-US" sz="1600" b="1" dirty="0"/>
              <a:t> </a:t>
            </a:r>
            <a:r>
              <a:rPr lang="en-US" sz="1600" b="1" dirty="0" err="1"/>
              <a:t>về</a:t>
            </a:r>
            <a:r>
              <a:rPr lang="en-US" sz="1600" b="1" dirty="0"/>
              <a:t> ATGT </a:t>
            </a:r>
            <a:r>
              <a:rPr lang="en-US" sz="1600" b="1" dirty="0" err="1"/>
              <a:t>đến</a:t>
            </a:r>
            <a:r>
              <a:rPr lang="en-US" sz="1600" b="1" dirty="0"/>
              <a:t> </a:t>
            </a:r>
            <a:r>
              <a:rPr lang="en-US" sz="1600" b="1" dirty="0" err="1"/>
              <a:t>với</a:t>
            </a:r>
            <a:r>
              <a:rPr lang="en-US" sz="1600" b="1" dirty="0"/>
              <a:t> </a:t>
            </a:r>
            <a:r>
              <a:rPr lang="en-US" sz="1600" b="1" dirty="0" err="1"/>
              <a:t>những</a:t>
            </a:r>
            <a:r>
              <a:rPr lang="en-US" sz="1600" b="1" dirty="0"/>
              <a:t> </a:t>
            </a:r>
            <a:r>
              <a:rPr lang="en-US" sz="1600" b="1" dirty="0" err="1"/>
              <a:t>người</a:t>
            </a:r>
            <a:r>
              <a:rPr lang="en-US" sz="1600" b="1" dirty="0"/>
              <a:t> </a:t>
            </a:r>
            <a:r>
              <a:rPr lang="en-US" sz="1600" b="1" dirty="0" err="1"/>
              <a:t>xung</a:t>
            </a:r>
            <a:r>
              <a:rPr lang="en-US" sz="1600" b="1" dirty="0"/>
              <a:t> </a:t>
            </a:r>
            <a:r>
              <a:rPr lang="en-US" sz="1600" b="1" dirty="0" err="1"/>
              <a:t>quanh</a:t>
            </a:r>
            <a:r>
              <a:rPr lang="en-US" sz="1600" b="1" dirty="0"/>
              <a:t> </a:t>
            </a:r>
            <a:r>
              <a:rPr lang="en-US" sz="1600" b="1" dirty="0" err="1"/>
              <a:t>từ</a:t>
            </a:r>
            <a:r>
              <a:rPr lang="en-US" sz="1600" b="1" dirty="0"/>
              <a:t> </a:t>
            </a:r>
            <a:r>
              <a:rPr lang="en-US" sz="1600" b="1" dirty="0" err="1"/>
              <a:t>những</a:t>
            </a:r>
            <a:r>
              <a:rPr lang="en-US" sz="1600" b="1" dirty="0"/>
              <a:t> “</a:t>
            </a:r>
            <a:r>
              <a:rPr lang="en-US" sz="1600" b="1" dirty="0" err="1"/>
              <a:t>tuyên</a:t>
            </a:r>
            <a:r>
              <a:rPr lang="en-US" sz="1600" b="1" dirty="0"/>
              <a:t> </a:t>
            </a:r>
            <a:r>
              <a:rPr lang="en-US" sz="1600" b="1" dirty="0" err="1"/>
              <a:t>truyền</a:t>
            </a:r>
            <a:r>
              <a:rPr lang="en-US" sz="1600" b="1" dirty="0"/>
              <a:t> </a:t>
            </a:r>
            <a:r>
              <a:rPr lang="en-US" sz="1600" b="1" dirty="0" err="1"/>
              <a:t>viên</a:t>
            </a:r>
            <a:r>
              <a:rPr lang="en-US" sz="1600" b="1" dirty="0"/>
              <a:t> </a:t>
            </a:r>
            <a:r>
              <a:rPr lang="en-US" sz="1600" b="1" dirty="0" err="1"/>
              <a:t>nhỏ</a:t>
            </a:r>
            <a:r>
              <a:rPr lang="en-US" sz="1600" b="1" dirty="0"/>
              <a:t> </a:t>
            </a:r>
            <a:r>
              <a:rPr lang="en-US" sz="1600" b="1" dirty="0" err="1"/>
              <a:t>tuổi</a:t>
            </a:r>
            <a:r>
              <a:rPr lang="en-US" sz="1600" b="1" dirty="0"/>
              <a:t>”.</a:t>
            </a:r>
          </a:p>
          <a:p>
            <a:pPr defTabSz="914377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dirty="0" smtClean="0"/>
          </a:p>
          <a:p>
            <a:pPr defTabSz="914377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solidFill>
                <a:srgbClr val="7A422B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2066" y="2985322"/>
            <a:ext cx="7288306" cy="1031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b="1" dirty="0" smtClean="0"/>
              <a:t>               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Khi</a:t>
            </a:r>
            <a:r>
              <a:rPr lang="en-US" sz="1600" b="1" dirty="0" smtClean="0"/>
              <a:t>  </a:t>
            </a:r>
            <a:r>
              <a:rPr lang="en-US" sz="1600" b="1" dirty="0" err="1"/>
              <a:t>đã</a:t>
            </a:r>
            <a:r>
              <a:rPr lang="en-US" sz="1600" b="1" dirty="0"/>
              <a:t> </a:t>
            </a:r>
            <a:r>
              <a:rPr lang="en-US" sz="1600" b="1" dirty="0" err="1"/>
              <a:t>có</a:t>
            </a:r>
            <a:r>
              <a:rPr lang="en-US" sz="1600" b="1" dirty="0"/>
              <a:t> </a:t>
            </a:r>
            <a:r>
              <a:rPr lang="en-US" sz="1600" b="1" dirty="0" err="1"/>
              <a:t>kĩ</a:t>
            </a:r>
            <a:r>
              <a:rPr lang="en-US" sz="1600" b="1" dirty="0"/>
              <a:t> </a:t>
            </a:r>
            <a:r>
              <a:rPr lang="en-US" sz="1600" b="1" dirty="0" err="1"/>
              <a:t>năng</a:t>
            </a:r>
            <a:r>
              <a:rPr lang="en-US" sz="1600" b="1" dirty="0"/>
              <a:t>, </a:t>
            </a:r>
            <a:r>
              <a:rPr lang="en-US" sz="1600" b="1" dirty="0" err="1"/>
              <a:t>thói</a:t>
            </a:r>
            <a:r>
              <a:rPr lang="en-US" sz="1600" b="1" dirty="0"/>
              <a:t> </a:t>
            </a:r>
            <a:r>
              <a:rPr lang="en-US" sz="1600" b="1" dirty="0" err="1"/>
              <a:t>quen</a:t>
            </a:r>
            <a:r>
              <a:rPr lang="en-US" sz="1600" b="1" dirty="0"/>
              <a:t> </a:t>
            </a:r>
            <a:r>
              <a:rPr lang="en-US" sz="1600" b="1" dirty="0" err="1"/>
              <a:t>tham</a:t>
            </a:r>
            <a:r>
              <a:rPr lang="en-US" sz="1600" b="1" dirty="0"/>
              <a:t> </a:t>
            </a:r>
            <a:r>
              <a:rPr lang="en-US" sz="1600" b="1" dirty="0" err="1"/>
              <a:t>gia</a:t>
            </a:r>
            <a:r>
              <a:rPr lang="en-US" sz="1600" b="1" dirty="0"/>
              <a:t> </a:t>
            </a:r>
            <a:r>
              <a:rPr lang="en-US" sz="1600" b="1" dirty="0" err="1"/>
              <a:t>giao</a:t>
            </a:r>
            <a:r>
              <a:rPr lang="en-US" sz="1600" b="1" dirty="0"/>
              <a:t> </a:t>
            </a:r>
            <a:r>
              <a:rPr lang="en-US" sz="1600" b="1" dirty="0" err="1"/>
              <a:t>thông</a:t>
            </a:r>
            <a:r>
              <a:rPr lang="en-US" sz="1600" b="1" dirty="0"/>
              <a:t> an </a:t>
            </a:r>
            <a:r>
              <a:rPr lang="en-US" sz="1600" b="1" dirty="0" err="1"/>
              <a:t>toàn</a:t>
            </a:r>
            <a:r>
              <a:rPr lang="en-US" sz="1600" b="1" dirty="0"/>
              <a:t>, </a:t>
            </a:r>
            <a:r>
              <a:rPr lang="en-US" sz="1600" b="1" dirty="0" err="1"/>
              <a:t>các</a:t>
            </a:r>
            <a:r>
              <a:rPr lang="en-US" sz="1600" b="1" dirty="0"/>
              <a:t> </a:t>
            </a:r>
            <a:r>
              <a:rPr lang="en-US" sz="1600" b="1" dirty="0" err="1"/>
              <a:t>em</a:t>
            </a:r>
            <a:r>
              <a:rPr lang="en-US" sz="1600" b="1" dirty="0"/>
              <a:t> </a:t>
            </a:r>
            <a:r>
              <a:rPr lang="en-US" sz="1600" b="1" dirty="0" err="1"/>
              <a:t>sẽ</a:t>
            </a:r>
            <a:r>
              <a:rPr lang="en-US" sz="1600" b="1" dirty="0"/>
              <a:t> </a:t>
            </a:r>
            <a:r>
              <a:rPr lang="en-US" sz="1600" b="1" dirty="0" err="1"/>
              <a:t>trở</a:t>
            </a:r>
            <a:r>
              <a:rPr lang="en-US" sz="1600" b="1" dirty="0"/>
              <a:t> </a:t>
            </a:r>
            <a:r>
              <a:rPr lang="en-US" sz="1600" b="1" dirty="0" err="1"/>
              <a:t>thành</a:t>
            </a:r>
            <a:r>
              <a:rPr lang="en-US" sz="1600" b="1" dirty="0"/>
              <a:t> “ </a:t>
            </a:r>
            <a:r>
              <a:rPr lang="en-US" sz="1600" b="1" dirty="0" err="1"/>
              <a:t>những</a:t>
            </a:r>
            <a:r>
              <a:rPr lang="en-US" sz="1600" b="1" dirty="0"/>
              <a:t> </a:t>
            </a:r>
            <a:r>
              <a:rPr lang="en-US" sz="1600" b="1" dirty="0" err="1"/>
              <a:t>tuyên</a:t>
            </a:r>
            <a:r>
              <a:rPr lang="en-US" sz="1600" b="1" dirty="0"/>
              <a:t> </a:t>
            </a:r>
            <a:r>
              <a:rPr lang="en-US" sz="1600" b="1" dirty="0" err="1"/>
              <a:t>truyền</a:t>
            </a:r>
            <a:r>
              <a:rPr lang="en-US" sz="1600" b="1" dirty="0"/>
              <a:t> </a:t>
            </a:r>
            <a:r>
              <a:rPr lang="en-US" sz="1600" b="1" dirty="0" err="1"/>
              <a:t>viên</a:t>
            </a:r>
            <a:r>
              <a:rPr lang="en-US" sz="1600" b="1" dirty="0"/>
              <a:t>” </a:t>
            </a:r>
            <a:r>
              <a:rPr lang="en-US" sz="1600" b="1" dirty="0" err="1"/>
              <a:t>nhắc</a:t>
            </a:r>
            <a:r>
              <a:rPr lang="en-US" sz="1600" b="1" dirty="0"/>
              <a:t> </a:t>
            </a:r>
            <a:r>
              <a:rPr lang="en-US" sz="1600" b="1" dirty="0" err="1"/>
              <a:t>nhở</a:t>
            </a:r>
            <a:r>
              <a:rPr lang="en-US" sz="1600" b="1" dirty="0"/>
              <a:t> </a:t>
            </a:r>
            <a:r>
              <a:rPr lang="en-US" sz="1600" b="1" dirty="0" err="1"/>
              <a:t>người</a:t>
            </a:r>
            <a:r>
              <a:rPr lang="en-US" sz="1600" b="1" dirty="0"/>
              <a:t> </a:t>
            </a:r>
            <a:r>
              <a:rPr lang="en-US" sz="1600" b="1" dirty="0" err="1"/>
              <a:t>thân</a:t>
            </a:r>
            <a:r>
              <a:rPr lang="en-US" sz="1600" b="1" dirty="0"/>
              <a:t>, </a:t>
            </a:r>
            <a:r>
              <a:rPr lang="en-US" sz="1600" b="1" dirty="0" err="1"/>
              <a:t>bạn</a:t>
            </a:r>
            <a:r>
              <a:rPr lang="en-US" sz="1600" b="1" dirty="0"/>
              <a:t> </a:t>
            </a:r>
            <a:r>
              <a:rPr lang="en-US" sz="1600" b="1" dirty="0" err="1"/>
              <a:t>bè</a:t>
            </a:r>
            <a:r>
              <a:rPr lang="en-US" sz="1600" b="1" dirty="0"/>
              <a:t> </a:t>
            </a:r>
            <a:r>
              <a:rPr lang="en-US" sz="1600" b="1" dirty="0" err="1"/>
              <a:t>của</a:t>
            </a:r>
            <a:r>
              <a:rPr lang="en-US" sz="1600" b="1" dirty="0"/>
              <a:t> </a:t>
            </a:r>
            <a:r>
              <a:rPr lang="en-US" sz="1600" b="1" dirty="0" err="1"/>
              <a:t>mình</a:t>
            </a:r>
            <a:r>
              <a:rPr lang="en-US" sz="1600" b="1" dirty="0"/>
              <a:t> </a:t>
            </a:r>
            <a:r>
              <a:rPr lang="en-US" sz="1600" b="1" dirty="0" err="1"/>
              <a:t>cùng</a:t>
            </a:r>
            <a:r>
              <a:rPr lang="en-US" sz="1600" b="1" dirty="0"/>
              <a:t> </a:t>
            </a:r>
            <a:r>
              <a:rPr lang="en-US" sz="1600" b="1" dirty="0" err="1"/>
              <a:t>tham</a:t>
            </a:r>
            <a:r>
              <a:rPr lang="en-US" sz="1600" b="1" dirty="0"/>
              <a:t> </a:t>
            </a:r>
            <a:r>
              <a:rPr lang="en-US" sz="1600" b="1" dirty="0" err="1"/>
              <a:t>gia</a:t>
            </a:r>
            <a:r>
              <a:rPr lang="en-US" sz="1600" b="1" dirty="0"/>
              <a:t> </a:t>
            </a:r>
            <a:r>
              <a:rPr lang="en-US" sz="1600" b="1" dirty="0" err="1"/>
              <a:t>giao</a:t>
            </a:r>
            <a:r>
              <a:rPr lang="en-US" sz="1600" b="1" dirty="0"/>
              <a:t> </a:t>
            </a:r>
            <a:r>
              <a:rPr lang="en-US" sz="1600" b="1" dirty="0" err="1"/>
              <a:t>thông</a:t>
            </a:r>
            <a:r>
              <a:rPr lang="en-US" sz="1600" b="1" dirty="0"/>
              <a:t> an </a:t>
            </a:r>
            <a:r>
              <a:rPr lang="en-US" sz="1600" b="1" dirty="0" err="1"/>
              <a:t>toàn</a:t>
            </a:r>
            <a:r>
              <a:rPr lang="en-US" sz="1600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041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6DB43426-91B0-44EF-99F3-468522F6B9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 r="63387" b="43217"/>
          <a:stretch/>
        </p:blipFill>
        <p:spPr>
          <a:xfrm>
            <a:off x="4259960" y="1856579"/>
            <a:ext cx="3686765" cy="18286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3"/>
          <a:stretch/>
        </p:blipFill>
        <p:spPr>
          <a:xfrm>
            <a:off x="1588" y="3852773"/>
            <a:ext cx="12203511" cy="30052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" b="5828"/>
          <a:stretch/>
        </p:blipFill>
        <p:spPr>
          <a:xfrm>
            <a:off x="1587" y="4708285"/>
            <a:ext cx="12188826" cy="2149717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891324" y="2163338"/>
            <a:ext cx="6303715" cy="1035374"/>
            <a:chOff x="2445744" y="1288967"/>
            <a:chExt cx="4729016" cy="776529"/>
          </a:xfrm>
        </p:grpSpPr>
        <p:sp>
          <p:nvSpPr>
            <p:cNvPr id="11" name="文本框 10"/>
            <p:cNvSpPr txBox="1"/>
            <p:nvPr/>
          </p:nvSpPr>
          <p:spPr>
            <a:xfrm>
              <a:off x="2445744" y="1288974"/>
              <a:ext cx="138548" cy="623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4800" dirty="0">
                <a:ln w="149225">
                  <a:solidFill>
                    <a:srgbClr val="6C320A"/>
                  </a:solidFill>
                </a:ln>
                <a:solidFill>
                  <a:srgbClr val="6C320A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445744" y="1288967"/>
              <a:ext cx="138548" cy="623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4800" dirty="0">
                <a:ln w="63500">
                  <a:solidFill>
                    <a:srgbClr val="C46725"/>
                  </a:solidFill>
                </a:ln>
                <a:solidFill>
                  <a:srgbClr val="C46725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rot="10800000" flipV="1">
              <a:off x="2684359" y="1534583"/>
              <a:ext cx="4490401" cy="530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ln w="19050">
                    <a:solidFill>
                      <a:srgbClr val="F6BD39"/>
                    </a:solidFill>
                  </a:ln>
                  <a:solidFill>
                    <a:srgbClr val="F6BD39"/>
                  </a:solidFill>
                  <a:cs typeface="+mn-ea"/>
                  <a:sym typeface="+mn-lt"/>
                </a:rPr>
                <a:t>T</a:t>
              </a:r>
              <a:r>
                <a:rPr lang="en-US" altLang="zh-CN" sz="4000" dirty="0" smtClean="0">
                  <a:ln w="19050">
                    <a:solidFill>
                      <a:srgbClr val="F6BD39"/>
                    </a:solidFill>
                  </a:ln>
                  <a:solidFill>
                    <a:srgbClr val="F6BD39"/>
                  </a:solidFill>
                  <a:cs typeface="+mn-ea"/>
                  <a:sym typeface="+mn-lt"/>
                </a:rPr>
                <a:t>hanks </a:t>
              </a:r>
              <a:endParaRPr lang="zh-CN" altLang="en-US" sz="4000" dirty="0">
                <a:ln w="19050">
                  <a:solidFill>
                    <a:srgbClr val="F6BD39"/>
                  </a:solidFill>
                </a:ln>
                <a:solidFill>
                  <a:srgbClr val="F6BD39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" y="2844769"/>
            <a:ext cx="810409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03" y="294642"/>
            <a:ext cx="1525010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80"/>
          <a:stretch/>
        </p:blipFill>
        <p:spPr>
          <a:xfrm>
            <a:off x="265923" y="4077700"/>
            <a:ext cx="11936455" cy="278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7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F0EC93-CBB6-406F-90FE-217D35E9C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09600"/>
            <a:ext cx="11353800" cy="6248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latin typeface="Tahmo"/>
              </a:rPr>
              <a:t>Kế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hoạch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số</a:t>
            </a:r>
            <a:r>
              <a:rPr lang="en-US" sz="2000" b="1" dirty="0">
                <a:latin typeface="Tahmo"/>
              </a:rPr>
              <a:t> 417/KH-BGDĐT </a:t>
            </a:r>
            <a:r>
              <a:rPr lang="en-US" sz="2000" b="1" dirty="0" err="1">
                <a:latin typeface="Tahmo"/>
              </a:rPr>
              <a:t>ngày</a:t>
            </a:r>
            <a:r>
              <a:rPr lang="en-US" sz="2000" b="1" dirty="0">
                <a:latin typeface="Tahmo"/>
              </a:rPr>
              <a:t> 17/3/2019 </a:t>
            </a:r>
            <a:r>
              <a:rPr lang="en-US" sz="2000" b="1" dirty="0" err="1">
                <a:latin typeface="Tahmo"/>
              </a:rPr>
              <a:t>về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tăng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cường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công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tác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giáo</a:t>
            </a:r>
            <a:r>
              <a:rPr lang="en-US" sz="2000" b="1" dirty="0">
                <a:latin typeface="Tahmo"/>
              </a:rPr>
              <a:t> dục an </a:t>
            </a:r>
            <a:r>
              <a:rPr lang="en-US" sz="2000" b="1" dirty="0" err="1">
                <a:latin typeface="Tahmo"/>
              </a:rPr>
              <a:t>toàn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giao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thông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trong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trường</a:t>
            </a:r>
            <a:r>
              <a:rPr lang="en-US" sz="2000" b="1" dirty="0">
                <a:latin typeface="Tahmo"/>
              </a:rPr>
              <a:t> học </a:t>
            </a:r>
            <a:r>
              <a:rPr lang="en-US" sz="2000" b="1" dirty="0" err="1">
                <a:latin typeface="Tahmo"/>
              </a:rPr>
              <a:t>giai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đoạn</a:t>
            </a:r>
            <a:r>
              <a:rPr lang="en-US" sz="2000" b="1" dirty="0">
                <a:latin typeface="Tahmo"/>
              </a:rPr>
              <a:t> 2019-2021, </a:t>
            </a:r>
            <a:r>
              <a:rPr lang="en-US" sz="2000" dirty="0" err="1">
                <a:latin typeface="Tahmo"/>
              </a:rPr>
              <a:t>trong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đó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có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nhiệm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vụ</a:t>
            </a:r>
            <a:r>
              <a:rPr lang="en-US" sz="2000" dirty="0">
                <a:latin typeface="Tahmo"/>
              </a:rPr>
              <a:t>: “</a:t>
            </a:r>
            <a:r>
              <a:rPr lang="en-US" sz="2000" dirty="0" err="1">
                <a:latin typeface="Tahmo"/>
              </a:rPr>
              <a:t>các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đơn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vị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tiếp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tục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rà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soát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chương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trình</a:t>
            </a:r>
            <a:r>
              <a:rPr lang="en-US" sz="2000" dirty="0">
                <a:latin typeface="Tahmo"/>
              </a:rPr>
              <a:t>, </a:t>
            </a:r>
            <a:r>
              <a:rPr lang="en-US" sz="2000" dirty="0" err="1">
                <a:latin typeface="Tahmo"/>
              </a:rPr>
              <a:t>nghiên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cứu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sửa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đổi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bổ</a:t>
            </a:r>
            <a:r>
              <a:rPr lang="en-US" sz="2000" dirty="0">
                <a:latin typeface="Tahmo"/>
              </a:rPr>
              <a:t> sung, </a:t>
            </a:r>
            <a:r>
              <a:rPr lang="en-US" sz="2000" dirty="0" err="1">
                <a:latin typeface="Tahmo"/>
              </a:rPr>
              <a:t>hoàn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thiện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tài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liệu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giảng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dạy</a:t>
            </a:r>
            <a:r>
              <a:rPr lang="en-US" sz="2000" dirty="0">
                <a:latin typeface="Tahmo"/>
              </a:rPr>
              <a:t> ATGT </a:t>
            </a:r>
            <a:r>
              <a:rPr lang="en-US" sz="2000" dirty="0" err="1">
                <a:latin typeface="Tahmo"/>
              </a:rPr>
              <a:t>chính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khóa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hiện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hành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cho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phù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hợp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hơn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về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nội</a:t>
            </a:r>
            <a:r>
              <a:rPr lang="en-US" sz="2000" dirty="0">
                <a:latin typeface="Tahmo"/>
              </a:rPr>
              <a:t> dung, </a:t>
            </a:r>
            <a:r>
              <a:rPr lang="en-US" sz="2000" dirty="0" err="1">
                <a:latin typeface="Tahmo"/>
              </a:rPr>
              <a:t>lứa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tuổi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cấp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học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và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thời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lượng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giảng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dạy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của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các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cấp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học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theo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lộ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trình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xây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dựng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và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thực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hiện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sách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giáo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khoa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chương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trình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giáo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dục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phổ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thông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mới</a:t>
            </a:r>
            <a:r>
              <a:rPr lang="en-US" sz="2000" dirty="0" smtClean="0">
                <a:latin typeface="Tahmo"/>
              </a:rPr>
              <a:t>”.</a:t>
            </a:r>
            <a:endParaRPr lang="en-US" sz="2000" dirty="0">
              <a:latin typeface="Tahmo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latin typeface="Tahmo"/>
              </a:rPr>
              <a:t>Kế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hoạch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số</a:t>
            </a:r>
            <a:r>
              <a:rPr lang="en-US" sz="2000" b="1" dirty="0">
                <a:latin typeface="Tahmo"/>
              </a:rPr>
              <a:t> 415/CTPH/UBATGTQG-BGDĐT </a:t>
            </a:r>
            <a:r>
              <a:rPr lang="en-US" sz="2000" b="1" dirty="0" err="1">
                <a:latin typeface="Tahmo"/>
              </a:rPr>
              <a:t>ngày</a:t>
            </a:r>
            <a:r>
              <a:rPr lang="en-US" sz="2000" b="1" dirty="0">
                <a:latin typeface="Tahmo"/>
              </a:rPr>
              <a:t> 9/9/2019 </a:t>
            </a:r>
            <a:r>
              <a:rPr lang="en-US" sz="2000" b="1" dirty="0" err="1">
                <a:latin typeface="Tahmo"/>
              </a:rPr>
              <a:t>về</a:t>
            </a:r>
            <a:r>
              <a:rPr lang="en-US" sz="2000" b="1" dirty="0">
                <a:latin typeface="Tahmo"/>
              </a:rPr>
              <a:t> Ch</a:t>
            </a:r>
            <a:r>
              <a:rPr lang="vi-VN" sz="2000" b="1" dirty="0">
                <a:latin typeface="Tahmo"/>
              </a:rPr>
              <a:t>ư</a:t>
            </a:r>
            <a:r>
              <a:rPr lang="en-US" sz="2000" b="1" dirty="0" err="1">
                <a:latin typeface="Tahmo"/>
              </a:rPr>
              <a:t>ơng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trình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phối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hợp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tăng</a:t>
            </a:r>
            <a:r>
              <a:rPr lang="en-US" sz="2000" b="1" dirty="0">
                <a:latin typeface="Tahmo"/>
              </a:rPr>
              <a:t> c</a:t>
            </a:r>
            <a:r>
              <a:rPr lang="vi-VN" sz="2000" b="1" dirty="0">
                <a:latin typeface="Tahmo"/>
              </a:rPr>
              <a:t>ư</a:t>
            </a:r>
            <a:r>
              <a:rPr lang="en-US" sz="2000" b="1" dirty="0" err="1">
                <a:latin typeface="Tahmo"/>
              </a:rPr>
              <a:t>ờng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công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tác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giáo</a:t>
            </a:r>
            <a:r>
              <a:rPr lang="en-US" sz="2000" b="1" dirty="0">
                <a:latin typeface="Tahmo"/>
              </a:rPr>
              <a:t> dục an </a:t>
            </a:r>
            <a:r>
              <a:rPr lang="en-US" sz="2000" b="1" dirty="0" err="1">
                <a:latin typeface="Tahmo"/>
              </a:rPr>
              <a:t>toàn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giao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thông</a:t>
            </a:r>
            <a:r>
              <a:rPr lang="en-US" sz="2000" b="1" dirty="0">
                <a:latin typeface="Tahmo"/>
              </a:rPr>
              <a:t> học </a:t>
            </a:r>
            <a:r>
              <a:rPr lang="en-US" sz="2000" b="1" dirty="0" err="1">
                <a:latin typeface="Tahmo"/>
              </a:rPr>
              <a:t>sinh</a:t>
            </a:r>
            <a:r>
              <a:rPr lang="en-US" sz="2000" b="1" dirty="0">
                <a:latin typeface="Tahmo"/>
              </a:rPr>
              <a:t>, </a:t>
            </a:r>
            <a:r>
              <a:rPr lang="en-US" sz="2000" b="1" dirty="0" err="1">
                <a:latin typeface="Tahmo"/>
              </a:rPr>
              <a:t>sinh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viên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giai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đoạn</a:t>
            </a:r>
            <a:r>
              <a:rPr lang="en-US" sz="2000" b="1" dirty="0">
                <a:latin typeface="Tahmo"/>
              </a:rPr>
              <a:t> 2019 – </a:t>
            </a:r>
            <a:r>
              <a:rPr lang="en-US" sz="2000" b="1" dirty="0" smtClean="0">
                <a:latin typeface="Tahmo"/>
              </a:rPr>
              <a:t>2024,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có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nội</a:t>
            </a:r>
            <a:r>
              <a:rPr lang="en-US" sz="2000" dirty="0" smtClean="0">
                <a:latin typeface="Tahmo"/>
              </a:rPr>
              <a:t> dung: </a:t>
            </a:r>
            <a:r>
              <a:rPr lang="en-US" sz="2000" dirty="0" err="1" smtClean="0">
                <a:latin typeface="Tahmo"/>
              </a:rPr>
              <a:t>Tăng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cường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tuyên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truyền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và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hướng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dẫn</a:t>
            </a:r>
            <a:r>
              <a:rPr lang="en-US" sz="2000" dirty="0" smtClean="0">
                <a:latin typeface="Tahmo"/>
              </a:rPr>
              <a:t> HSSV </a:t>
            </a:r>
            <a:r>
              <a:rPr lang="en-US" sz="2000" dirty="0" err="1" smtClean="0">
                <a:latin typeface="Tahmo"/>
              </a:rPr>
              <a:t>kỹ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năng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tham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gia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giao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thông</a:t>
            </a:r>
            <a:r>
              <a:rPr lang="en-US" sz="2000" dirty="0" smtClean="0">
                <a:latin typeface="Tahmo"/>
              </a:rPr>
              <a:t> an </a:t>
            </a:r>
            <a:r>
              <a:rPr lang="en-US" sz="2000" dirty="0" err="1" smtClean="0">
                <a:latin typeface="Tahmo"/>
              </a:rPr>
              <a:t>toàn</a:t>
            </a:r>
            <a:r>
              <a:rPr lang="en-US" sz="2000" dirty="0" smtClean="0">
                <a:latin typeface="Tahmo"/>
              </a:rPr>
              <a:t>, </a:t>
            </a:r>
            <a:r>
              <a:rPr lang="en-US" sz="2000" dirty="0" err="1" smtClean="0">
                <a:latin typeface="Tahmo"/>
              </a:rPr>
              <a:t>văn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hóa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giao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thông</a:t>
            </a:r>
            <a:r>
              <a:rPr lang="en-US" sz="2000" dirty="0" smtClean="0">
                <a:latin typeface="Tahmo"/>
              </a:rPr>
              <a:t>; </a:t>
            </a:r>
            <a:r>
              <a:rPr lang="en-US" sz="2000" dirty="0" err="1" smtClean="0">
                <a:latin typeface="Tahmo"/>
              </a:rPr>
              <a:t>Tập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huấn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nâng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cao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chuyên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môn</a:t>
            </a:r>
            <a:r>
              <a:rPr lang="en-US" sz="2000" dirty="0" smtClean="0">
                <a:latin typeface="Tahmo"/>
              </a:rPr>
              <a:t>, </a:t>
            </a:r>
            <a:r>
              <a:rPr lang="en-US" sz="2000" dirty="0" err="1" smtClean="0">
                <a:latin typeface="Tahmo"/>
              </a:rPr>
              <a:t>nghiệp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vụ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về</a:t>
            </a:r>
            <a:r>
              <a:rPr lang="en-US" sz="2000" dirty="0" smtClean="0">
                <a:latin typeface="Tahmo"/>
              </a:rPr>
              <a:t> ATGT </a:t>
            </a:r>
            <a:r>
              <a:rPr lang="en-US" sz="2000" dirty="0" err="1" smtClean="0">
                <a:latin typeface="Tahmo"/>
              </a:rPr>
              <a:t>cho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giáo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viên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từ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cấp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học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mầm</a:t>
            </a:r>
            <a:r>
              <a:rPr lang="en-US" sz="2000" dirty="0" smtClean="0">
                <a:latin typeface="Tahmo"/>
              </a:rPr>
              <a:t> non, </a:t>
            </a:r>
            <a:r>
              <a:rPr lang="en-US" sz="2000" dirty="0" err="1" smtClean="0">
                <a:latin typeface="Tahmo"/>
              </a:rPr>
              <a:t>tiểu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học</a:t>
            </a:r>
            <a:r>
              <a:rPr lang="en-US" sz="2000" dirty="0" smtClean="0">
                <a:latin typeface="Tahmo"/>
              </a:rPr>
              <a:t>, </a:t>
            </a:r>
            <a:r>
              <a:rPr lang="en-US" sz="2000" dirty="0" err="1" smtClean="0">
                <a:latin typeface="Tahmo"/>
              </a:rPr>
              <a:t>trung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học</a:t>
            </a:r>
            <a:r>
              <a:rPr lang="en-US" sz="2000" dirty="0" smtClean="0">
                <a:latin typeface="Tahmo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ahmo"/>
              </a:rPr>
              <a:t>Căn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cứ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thực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trạng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hiện</a:t>
            </a:r>
            <a:r>
              <a:rPr lang="en-US" sz="2000" b="1" dirty="0">
                <a:latin typeface="Tahmo"/>
              </a:rPr>
              <a:t> nay </a:t>
            </a:r>
            <a:r>
              <a:rPr lang="en-US" sz="2000" b="1" dirty="0" err="1">
                <a:latin typeface="Tahmo"/>
              </a:rPr>
              <a:t>về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thực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hiện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Giáo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dục</a:t>
            </a:r>
            <a:r>
              <a:rPr lang="en-US" sz="2000" b="1" dirty="0">
                <a:latin typeface="Tahmo"/>
              </a:rPr>
              <a:t> ATGT </a:t>
            </a:r>
            <a:r>
              <a:rPr lang="en-US" sz="2000" b="1" dirty="0" err="1">
                <a:latin typeface="Tahmo"/>
              </a:rPr>
              <a:t>trong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các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nhà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trường</a:t>
            </a:r>
            <a:r>
              <a:rPr lang="en-US" sz="2000" b="1" dirty="0" smtClean="0">
                <a:latin typeface="Tahmo"/>
              </a:rPr>
              <a:t>:</a:t>
            </a:r>
            <a:endParaRPr lang="en-US" sz="2000" b="1" dirty="0">
              <a:latin typeface="Tahmo"/>
            </a:endParaRPr>
          </a:p>
          <a:p>
            <a:pPr algn="just">
              <a:lnSpc>
                <a:spcPct val="150000"/>
              </a:lnSpc>
            </a:pPr>
            <a:endParaRPr lang="en-US" sz="2000" b="1" dirty="0">
              <a:latin typeface="Tahm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96E324-0FE6-487C-A9E7-167A8A9B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B386-DDCA-44C4-B75C-BBF4D182FD3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endParaRPr lang="en-US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1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endParaRPr lang="en-US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2B386-DDCA-44C4-B75C-BBF4D182FD3B}" type="slidenum">
              <a:rPr lang="en-US" sz="180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5</a:t>
            </a:fld>
            <a:endParaRPr lang="en-US" sz="180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5009" y="2905339"/>
            <a:ext cx="9296399" cy="8928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2400"/>
              </a:spcBef>
            </a:pPr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4326/BGDĐT- GDTH </a:t>
            </a:r>
            <a:r>
              <a:rPr lang="vi-VN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ký ngày 23/9/2019 về việc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vi-VN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riển khai chương trình giáo dục “ATGT cho nụ cười trẻ thơ” năm học 2019-2020</a:t>
            </a:r>
          </a:p>
          <a:p>
            <a:pPr algn="just">
              <a:spcBef>
                <a:spcPts val="2400"/>
              </a:spcBef>
            </a:pP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1264024"/>
            <a:ext cx="609600" cy="9414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ahmo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72426" y="1290918"/>
            <a:ext cx="9461155" cy="9414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ahmo"/>
                <a:cs typeface="Tahoma" pitchFamily="34" charset="0"/>
              </a:rPr>
              <a:t>Văn</a:t>
            </a:r>
            <a:r>
              <a:rPr lang="en-US" sz="2400" b="1" dirty="0" smtClean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bản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chỉ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đạo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giáo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dục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ATGT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năm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2019-2020</a:t>
            </a:r>
          </a:p>
        </p:txBody>
      </p:sp>
      <p:pic>
        <p:nvPicPr>
          <p:cNvPr id="8" name="Picture 43" descr="0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488" y="4710206"/>
            <a:ext cx="11699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4" descr="1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08" y="4907244"/>
            <a:ext cx="144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4" descr="3D_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53" y="4811806"/>
            <a:ext cx="1676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79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B386-DDCA-44C4-B75C-BBF4D182FD3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sz="23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3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Kế hoạch </a:t>
            </a:r>
            <a:r>
              <a:rPr lang="en-US" sz="23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giáo</a:t>
            </a:r>
            <a:r>
              <a:rPr lang="en-US" sz="23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dục</a:t>
            </a:r>
            <a:r>
              <a:rPr lang="en-US" sz="23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ATGT </a:t>
            </a:r>
            <a:r>
              <a:rPr lang="en-US" sz="23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cấp</a:t>
            </a:r>
            <a:r>
              <a:rPr lang="en-US" sz="23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tiểu</a:t>
            </a:r>
            <a:r>
              <a:rPr lang="en-US" sz="23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23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năm</a:t>
            </a:r>
            <a:r>
              <a:rPr lang="en-US" sz="23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3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2019-2020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46551"/>
            <a:ext cx="4510005" cy="637583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05" y="541136"/>
            <a:ext cx="4531865" cy="640674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62000" y="5851522"/>
            <a:ext cx="10668000" cy="930278"/>
          </a:xfrm>
          <a:prstGeom prst="rect">
            <a:avLst/>
          </a:prstGeom>
          <a:solidFill>
            <a:srgbClr val="FFC000">
              <a:alpha val="70000"/>
            </a:srgbClr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4326/BGDĐT-GDTH </a:t>
            </a:r>
            <a:r>
              <a:rPr lang="en-US" dirty="0" err="1"/>
              <a:t>ký</a:t>
            </a:r>
            <a:r>
              <a:rPr lang="en-US" dirty="0"/>
              <a:t> </a:t>
            </a:r>
            <a:r>
              <a:rPr lang="en-US" err="1"/>
              <a:t>ngày</a:t>
            </a:r>
            <a:r>
              <a:rPr lang="en-US"/>
              <a:t> </a:t>
            </a:r>
            <a:r>
              <a:rPr lang="en-US" smtClean="0"/>
              <a:t>23/9/2019 về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khai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err="1"/>
              <a:t>dục</a:t>
            </a:r>
            <a:r>
              <a:rPr lang="en-US"/>
              <a:t> </a:t>
            </a:r>
            <a:r>
              <a:rPr lang="en-US" smtClean="0"/>
              <a:t> “</a:t>
            </a:r>
            <a:r>
              <a:rPr lang="en-US" dirty="0"/>
              <a:t>ATGT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nụ</a:t>
            </a:r>
            <a:r>
              <a:rPr lang="en-US" dirty="0"/>
              <a:t> </a:t>
            </a:r>
            <a:r>
              <a:rPr lang="en-US" dirty="0" err="1"/>
              <a:t>cười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”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2019-2020</a:t>
            </a:r>
          </a:p>
        </p:txBody>
      </p:sp>
    </p:spTree>
    <p:extLst>
      <p:ext uri="{BB962C8B-B14F-4D97-AF65-F5344CB8AC3E}">
        <p14:creationId xmlns:p14="http://schemas.microsoft.com/office/powerpoint/2010/main" val="177444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3610" y="2012666"/>
            <a:ext cx="609600" cy="9414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ahmo"/>
                <a:cs typeface="Times New Roman" panose="02020603050405020304" pitchFamily="18" charset="0"/>
              </a:rPr>
              <a:t>IV</a:t>
            </a:r>
            <a:endParaRPr lang="en-US" sz="2400" b="1" dirty="0">
              <a:solidFill>
                <a:schemeClr val="tx1"/>
              </a:solidFill>
              <a:latin typeface="Tahmo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395" y="2039561"/>
            <a:ext cx="9461155" cy="9414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Chương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trình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“ATGT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nụ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cười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trẻ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thơ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”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cấp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Tiểu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học</a:t>
            </a:r>
            <a:endParaRPr lang="en-US" sz="2400" b="1" dirty="0">
              <a:solidFill>
                <a:schemeClr val="tx1"/>
              </a:solidFill>
              <a:latin typeface="Tahmo"/>
              <a:cs typeface="Tahoma" pitchFamily="34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endParaRPr lang="en-US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51" descr="1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448" y="4571156"/>
            <a:ext cx="1371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3" descr="1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678" y="4749935"/>
            <a:ext cx="14478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6" descr="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5" y="4718980"/>
            <a:ext cx="15240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94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前言"/>
          <p:cNvSpPr>
            <a:spLocks noChangeArrowheads="1"/>
          </p:cNvSpPr>
          <p:nvPr/>
        </p:nvSpPr>
        <p:spPr bwMode="auto">
          <a:xfrm>
            <a:off x="1428380" y="914938"/>
            <a:ext cx="1946962" cy="569364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 lIns="121898" tIns="60949" rIns="121898" bIns="60949">
            <a:spAutoFit/>
          </a:bodyPr>
          <a:lstStyle/>
          <a:p>
            <a:pPr algn="ctr"/>
            <a:r>
              <a:rPr lang="en-US" altLang="zh-CN" sz="2900" dirty="0" err="1" smtClean="0">
                <a:solidFill>
                  <a:schemeClr val="tx2">
                    <a:lumMod val="75000"/>
                  </a:schemeClr>
                </a:solidFill>
                <a:ea typeface="方正兰亭黑_GBK" pitchFamily="2" charset="-122"/>
                <a:sym typeface="Impact" pitchFamily="34" charset="0"/>
              </a:rPr>
              <a:t>Lời</a:t>
            </a:r>
            <a:r>
              <a:rPr lang="en-US" altLang="zh-CN" sz="2900" dirty="0" smtClean="0">
                <a:solidFill>
                  <a:schemeClr val="tx2">
                    <a:lumMod val="75000"/>
                  </a:schemeClr>
                </a:solidFill>
                <a:ea typeface="方正兰亭黑_GBK" pitchFamily="2" charset="-122"/>
                <a:sym typeface="Impact" pitchFamily="34" charset="0"/>
              </a:rPr>
              <a:t> </a:t>
            </a:r>
            <a:r>
              <a:rPr lang="en-US" altLang="zh-CN" sz="2900" dirty="0" err="1" smtClean="0">
                <a:solidFill>
                  <a:schemeClr val="tx2">
                    <a:lumMod val="75000"/>
                  </a:schemeClr>
                </a:solidFill>
                <a:ea typeface="方正兰亭黑_GBK" pitchFamily="2" charset="-122"/>
                <a:sym typeface="Impact" pitchFamily="34" charset="0"/>
              </a:rPr>
              <a:t>nói</a:t>
            </a:r>
            <a:r>
              <a:rPr lang="en-US" altLang="zh-CN" sz="2900" dirty="0" smtClean="0">
                <a:solidFill>
                  <a:schemeClr val="tx2">
                    <a:lumMod val="75000"/>
                  </a:schemeClr>
                </a:solidFill>
                <a:ea typeface="方正兰亭黑_GBK" pitchFamily="2" charset="-122"/>
                <a:sym typeface="Impact" pitchFamily="34" charset="0"/>
              </a:rPr>
              <a:t> </a:t>
            </a:r>
            <a:r>
              <a:rPr lang="en-US" altLang="zh-CN" sz="2900" dirty="0" err="1" smtClean="0">
                <a:solidFill>
                  <a:schemeClr val="tx2">
                    <a:lumMod val="75000"/>
                  </a:schemeClr>
                </a:solidFill>
                <a:ea typeface="方正兰亭黑_GBK" pitchFamily="2" charset="-122"/>
                <a:sym typeface="Impact" pitchFamily="34" charset="0"/>
              </a:rPr>
              <a:t>đầu</a:t>
            </a:r>
            <a:endParaRPr lang="zh-CN" altLang="en-US" sz="2900" dirty="0">
              <a:solidFill>
                <a:schemeClr val="tx2">
                  <a:lumMod val="75000"/>
                </a:schemeClr>
              </a:solidFill>
              <a:ea typeface="方正兰亭黑_GBK" pitchFamily="2" charset="-122"/>
              <a:sym typeface="Impact" pitchFamily="34" charset="0"/>
            </a:endParaRPr>
          </a:p>
        </p:txBody>
      </p:sp>
      <p:sp>
        <p:nvSpPr>
          <p:cNvPr id="27" name="矩形 5"/>
          <p:cNvSpPr>
            <a:spLocks noChangeArrowheads="1"/>
          </p:cNvSpPr>
          <p:nvPr/>
        </p:nvSpPr>
        <p:spPr bwMode="auto">
          <a:xfrm>
            <a:off x="1428380" y="1807633"/>
            <a:ext cx="9335243" cy="3684587"/>
          </a:xfrm>
          <a:prstGeom prst="rect">
            <a:avLst/>
          </a:prstGeom>
          <a:noFill/>
          <a:ln w="19050">
            <a:solidFill>
              <a:srgbClr val="0070C0"/>
            </a:solidFill>
            <a:bevel/>
            <a:headEnd/>
            <a:tailEnd/>
          </a:ln>
        </p:spPr>
        <p:txBody>
          <a:bodyPr lIns="91429" tIns="45715" rIns="91429" bIns="45715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1561" y="5310064"/>
            <a:ext cx="1527541" cy="1083685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6350" h="19050"/>
            <a:contourClr>
              <a:srgbClr val="969696"/>
            </a:contourClr>
          </a:sp3d>
          <a:extLst/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54817">
            <a:off x="8974021" y="5241991"/>
            <a:ext cx="1658036" cy="1050719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5" name="Picture 3" descr="D:\360data\重要数据\桌面\未标题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276" y="2900888"/>
            <a:ext cx="2961890" cy="398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360data\重要数据\桌面\未标题2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475" y="2862787"/>
            <a:ext cx="3057128" cy="40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87857" y="2136339"/>
            <a:ext cx="86253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TNGT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kỹ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tham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giao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hạn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chế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phòng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tránh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TNGT.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bổ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ích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phù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tiểu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, 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giảng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dạy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ATGT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chương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“ATGT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nụ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cười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”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ATGT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căn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nền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tảng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lối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tham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giao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076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bldLvl="0" animBg="1" autoUpdateAnimBg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926014" y="3970889"/>
            <a:ext cx="1758052" cy="1758519"/>
          </a:xfrm>
          <a:custGeom>
            <a:avLst/>
            <a:gdLst>
              <a:gd name="T0" fmla="*/ 168 w 1187"/>
              <a:gd name="T1" fmla="*/ 0 h 1187"/>
              <a:gd name="T2" fmla="*/ 0 w 1187"/>
              <a:gd name="T3" fmla="*/ 0 h 1187"/>
              <a:gd name="T4" fmla="*/ 1187 w 1187"/>
              <a:gd name="T5" fmla="*/ 1187 h 1187"/>
              <a:gd name="T6" fmla="*/ 1187 w 1187"/>
              <a:gd name="T7" fmla="*/ 1019 h 1187"/>
              <a:gd name="T8" fmla="*/ 168 w 1187"/>
              <a:gd name="T9" fmla="*/ 0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6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56"/>
                  <a:pt x="531" y="1187"/>
                  <a:pt x="1187" y="1187"/>
                </a:cubicBezTo>
                <a:cubicBezTo>
                  <a:pt x="1187" y="1019"/>
                  <a:pt x="1187" y="1019"/>
                  <a:pt x="1187" y="1019"/>
                </a:cubicBezTo>
                <a:cubicBezTo>
                  <a:pt x="624" y="1019"/>
                  <a:pt x="168" y="563"/>
                  <a:pt x="16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innerShdw blurRad="165100" dist="114300" dir="10800000">
              <a:prstClr val="black">
                <a:alpha val="50000"/>
              </a:prstClr>
            </a:innerShdw>
          </a:effec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680040" y="2214240"/>
            <a:ext cx="1758052" cy="1758519"/>
          </a:xfrm>
          <a:custGeom>
            <a:avLst/>
            <a:gdLst>
              <a:gd name="T0" fmla="*/ 1019 w 1187"/>
              <a:gd name="T1" fmla="*/ 1187 h 1187"/>
              <a:gd name="T2" fmla="*/ 1187 w 1187"/>
              <a:gd name="T3" fmla="*/ 1187 h 1187"/>
              <a:gd name="T4" fmla="*/ 0 w 1187"/>
              <a:gd name="T5" fmla="*/ 0 h 1187"/>
              <a:gd name="T6" fmla="*/ 0 w 1187"/>
              <a:gd name="T7" fmla="*/ 168 h 1187"/>
              <a:gd name="T8" fmla="*/ 1019 w 1187"/>
              <a:gd name="T9" fmla="*/ 1187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019" y="1187"/>
                </a:moveTo>
                <a:cubicBezTo>
                  <a:pt x="1187" y="1187"/>
                  <a:pt x="1187" y="1187"/>
                  <a:pt x="1187" y="1187"/>
                </a:cubicBezTo>
                <a:cubicBezTo>
                  <a:pt x="1187" y="531"/>
                  <a:pt x="656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563" y="168"/>
                  <a:pt x="1019" y="624"/>
                  <a:pt x="1019" y="11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165100" dist="114300" dir="6600000">
              <a:prstClr val="black">
                <a:alpha val="50000"/>
              </a:prstClr>
            </a:innerShdw>
          </a:effec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5" name="Freeform 40"/>
          <p:cNvSpPr>
            <a:spLocks/>
          </p:cNvSpPr>
          <p:nvPr/>
        </p:nvSpPr>
        <p:spPr bwMode="auto">
          <a:xfrm>
            <a:off x="4926014" y="2214240"/>
            <a:ext cx="1758052" cy="1758519"/>
          </a:xfrm>
          <a:custGeom>
            <a:avLst/>
            <a:gdLst>
              <a:gd name="T0" fmla="*/ 1187 w 1187"/>
              <a:gd name="T1" fmla="*/ 168 h 1187"/>
              <a:gd name="T2" fmla="*/ 1187 w 1187"/>
              <a:gd name="T3" fmla="*/ 0 h 1187"/>
              <a:gd name="T4" fmla="*/ 0 w 1187"/>
              <a:gd name="T5" fmla="*/ 1187 h 1187"/>
              <a:gd name="T6" fmla="*/ 168 w 1187"/>
              <a:gd name="T7" fmla="*/ 1187 h 1187"/>
              <a:gd name="T8" fmla="*/ 1187 w 1187"/>
              <a:gd name="T9" fmla="*/ 168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187" y="168"/>
                </a:moveTo>
                <a:cubicBezTo>
                  <a:pt x="1187" y="0"/>
                  <a:pt x="1187" y="0"/>
                  <a:pt x="1187" y="0"/>
                </a:cubicBezTo>
                <a:cubicBezTo>
                  <a:pt x="531" y="0"/>
                  <a:pt x="0" y="531"/>
                  <a:pt x="0" y="1187"/>
                </a:cubicBezTo>
                <a:cubicBezTo>
                  <a:pt x="168" y="1187"/>
                  <a:pt x="168" y="1187"/>
                  <a:pt x="168" y="1187"/>
                </a:cubicBezTo>
                <a:cubicBezTo>
                  <a:pt x="168" y="624"/>
                  <a:pt x="624" y="168"/>
                  <a:pt x="1187" y="1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165100" dist="114300" dir="13500000">
              <a:prstClr val="black">
                <a:alpha val="50000"/>
              </a:prstClr>
            </a:innerShdw>
          </a:effec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6" name="Freeform 43"/>
          <p:cNvSpPr>
            <a:spLocks/>
          </p:cNvSpPr>
          <p:nvPr/>
        </p:nvSpPr>
        <p:spPr bwMode="auto">
          <a:xfrm>
            <a:off x="6680040" y="3970889"/>
            <a:ext cx="1758052" cy="1758519"/>
          </a:xfrm>
          <a:custGeom>
            <a:avLst/>
            <a:gdLst>
              <a:gd name="T0" fmla="*/ 1187 w 1187"/>
              <a:gd name="T1" fmla="*/ 0 h 1187"/>
              <a:gd name="T2" fmla="*/ 1019 w 1187"/>
              <a:gd name="T3" fmla="*/ 0 h 1187"/>
              <a:gd name="T4" fmla="*/ 0 w 1187"/>
              <a:gd name="T5" fmla="*/ 1019 h 1187"/>
              <a:gd name="T6" fmla="*/ 0 w 1187"/>
              <a:gd name="T7" fmla="*/ 1187 h 1187"/>
              <a:gd name="T8" fmla="*/ 1187 w 1187"/>
              <a:gd name="T9" fmla="*/ 0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187" y="0"/>
                </a:moveTo>
                <a:cubicBezTo>
                  <a:pt x="1019" y="0"/>
                  <a:pt x="1019" y="0"/>
                  <a:pt x="1019" y="0"/>
                </a:cubicBezTo>
                <a:cubicBezTo>
                  <a:pt x="1019" y="563"/>
                  <a:pt x="563" y="1019"/>
                  <a:pt x="0" y="1019"/>
                </a:cubicBezTo>
                <a:cubicBezTo>
                  <a:pt x="0" y="1187"/>
                  <a:pt x="0" y="1187"/>
                  <a:pt x="0" y="1187"/>
                </a:cubicBezTo>
                <a:cubicBezTo>
                  <a:pt x="656" y="1187"/>
                  <a:pt x="1187" y="656"/>
                  <a:pt x="11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innerShdw blurRad="165100" dist="114300" dir="13500000">
              <a:prstClr val="black">
                <a:alpha val="50000"/>
              </a:prstClr>
            </a:innerShdw>
          </a:effec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688239" y="2210425"/>
            <a:ext cx="1758052" cy="1758519"/>
          </a:xfrm>
          <a:custGeom>
            <a:avLst/>
            <a:gdLst>
              <a:gd name="T0" fmla="*/ 1019 w 1187"/>
              <a:gd name="T1" fmla="*/ 1187 h 1187"/>
              <a:gd name="T2" fmla="*/ 1187 w 1187"/>
              <a:gd name="T3" fmla="*/ 1187 h 1187"/>
              <a:gd name="T4" fmla="*/ 0 w 1187"/>
              <a:gd name="T5" fmla="*/ 0 h 1187"/>
              <a:gd name="T6" fmla="*/ 0 w 1187"/>
              <a:gd name="T7" fmla="*/ 168 h 1187"/>
              <a:gd name="T8" fmla="*/ 1019 w 1187"/>
              <a:gd name="T9" fmla="*/ 1187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019" y="1187"/>
                </a:moveTo>
                <a:cubicBezTo>
                  <a:pt x="1187" y="1187"/>
                  <a:pt x="1187" y="1187"/>
                  <a:pt x="1187" y="1187"/>
                </a:cubicBezTo>
                <a:cubicBezTo>
                  <a:pt x="1187" y="531"/>
                  <a:pt x="656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563" y="168"/>
                  <a:pt x="1019" y="624"/>
                  <a:pt x="1019" y="1187"/>
                </a:cubicBezTo>
                <a:close/>
              </a:path>
            </a:pathLst>
          </a:custGeom>
          <a:noFill/>
          <a:ln w="15875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grpSp>
        <p:nvGrpSpPr>
          <p:cNvPr id="52" name="组合 51"/>
          <p:cNvGrpSpPr/>
          <p:nvPr/>
        </p:nvGrpSpPr>
        <p:grpSpPr>
          <a:xfrm>
            <a:off x="6271712" y="1900898"/>
            <a:ext cx="820690" cy="820904"/>
            <a:chOff x="5413751" y="1710838"/>
            <a:chExt cx="821094" cy="821094"/>
          </a:xfrm>
        </p:grpSpPr>
        <p:sp>
          <p:nvSpPr>
            <p:cNvPr id="8" name="椭圆 7"/>
            <p:cNvSpPr/>
            <p:nvPr/>
          </p:nvSpPr>
          <p:spPr>
            <a:xfrm>
              <a:off x="5413751" y="1710838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12" name="文本框 56"/>
            <p:cNvSpPr txBox="1"/>
            <p:nvPr/>
          </p:nvSpPr>
          <p:spPr>
            <a:xfrm>
              <a:off x="5475485" y="1767442"/>
              <a:ext cx="547072" cy="46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24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994368" y="3598824"/>
            <a:ext cx="820690" cy="820904"/>
            <a:chOff x="7137259" y="3409157"/>
            <a:chExt cx="821094" cy="821094"/>
          </a:xfrm>
        </p:grpSpPr>
        <p:sp>
          <p:nvSpPr>
            <p:cNvPr id="11" name="椭圆 10"/>
            <p:cNvSpPr/>
            <p:nvPr/>
          </p:nvSpPr>
          <p:spPr>
            <a:xfrm>
              <a:off x="7137259" y="3409157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13" name="文本框 57"/>
            <p:cNvSpPr txBox="1"/>
            <p:nvPr/>
          </p:nvSpPr>
          <p:spPr>
            <a:xfrm>
              <a:off x="7179943" y="3484811"/>
              <a:ext cx="547072" cy="46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571993" y="3598824"/>
            <a:ext cx="820690" cy="820904"/>
            <a:chOff x="3713199" y="3409157"/>
            <a:chExt cx="821094" cy="821094"/>
          </a:xfrm>
        </p:grpSpPr>
        <p:sp>
          <p:nvSpPr>
            <p:cNvPr id="10" name="椭圆 9"/>
            <p:cNvSpPr/>
            <p:nvPr/>
          </p:nvSpPr>
          <p:spPr>
            <a:xfrm>
              <a:off x="3713199" y="3409157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15" name="文本框 59"/>
            <p:cNvSpPr txBox="1"/>
            <p:nvPr/>
          </p:nvSpPr>
          <p:spPr>
            <a:xfrm>
              <a:off x="3755883" y="3484811"/>
              <a:ext cx="547072" cy="46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accent6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2400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3" name="Freeform 512"/>
          <p:cNvSpPr>
            <a:spLocks/>
          </p:cNvSpPr>
          <p:nvPr/>
        </p:nvSpPr>
        <p:spPr bwMode="auto">
          <a:xfrm>
            <a:off x="7571810" y="1801868"/>
            <a:ext cx="118429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978485" y="5489974"/>
            <a:ext cx="477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Phương</a:t>
            </a:r>
            <a:r>
              <a:rPr lang="en-US" altLang="zh-CN" b="1" dirty="0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b="1" dirty="0" err="1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pháp</a:t>
            </a:r>
            <a:r>
              <a:rPr lang="en-US" altLang="zh-CN" b="1" dirty="0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, </a:t>
            </a:r>
            <a:r>
              <a:rPr lang="en-US" altLang="zh-CN" b="1" dirty="0" err="1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hình</a:t>
            </a:r>
            <a:r>
              <a:rPr lang="en-US" altLang="zh-CN" b="1" dirty="0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b="1" dirty="0" err="1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thức</a:t>
            </a:r>
            <a:r>
              <a:rPr lang="en-US" altLang="zh-CN" b="1" dirty="0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b="1" dirty="0" err="1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tổ</a:t>
            </a:r>
            <a:r>
              <a:rPr lang="en-US" altLang="zh-CN" b="1" dirty="0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b="1" dirty="0" err="1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chức</a:t>
            </a:r>
            <a:r>
              <a:rPr lang="en-US" altLang="zh-CN" b="1" dirty="0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b="1" dirty="0" err="1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dạy</a:t>
            </a:r>
            <a:r>
              <a:rPr lang="en-US" altLang="zh-CN" b="1" dirty="0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b="1" dirty="0" err="1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học</a:t>
            </a:r>
            <a:endParaRPr lang="zh-CN" altLang="zh-CN" b="1" dirty="0">
              <a:solidFill>
                <a:srgbClr val="00B0F0"/>
              </a:solidFill>
              <a:latin typeface="+mj-lt"/>
              <a:ea typeface="微软雅黑" pitchFamily="34" charset="-122"/>
              <a:cs typeface="Tahoma" pitchFamily="34" charset="0"/>
            </a:endParaRPr>
          </a:p>
        </p:txBody>
      </p:sp>
      <p:sp>
        <p:nvSpPr>
          <p:cNvPr id="49" name="Freeform 512"/>
          <p:cNvSpPr>
            <a:spLocks/>
          </p:cNvSpPr>
          <p:nvPr/>
        </p:nvSpPr>
        <p:spPr bwMode="auto">
          <a:xfrm>
            <a:off x="1306012" y="2976157"/>
            <a:ext cx="118429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93188" y="2885947"/>
            <a:ext cx="354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Ý </a:t>
            </a:r>
            <a:r>
              <a:rPr lang="en-US" altLang="zh-CN" b="1" dirty="0" err="1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tưởng</a:t>
            </a:r>
            <a:r>
              <a:rPr lang="en-US" altLang="zh-CN" b="1" dirty="0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phân</a:t>
            </a:r>
            <a:r>
              <a:rPr lang="en-US" altLang="zh-CN" b="1" dirty="0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bổ</a:t>
            </a:r>
            <a:r>
              <a:rPr lang="en-US" altLang="zh-CN" b="1" dirty="0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chương</a:t>
            </a:r>
            <a:r>
              <a:rPr lang="en-US" altLang="zh-CN" b="1" dirty="0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trình</a:t>
            </a:r>
            <a:endParaRPr lang="zh-CN" altLang="zh-CN" b="1" dirty="0">
              <a:solidFill>
                <a:srgbClr val="FF0000"/>
              </a:solidFill>
              <a:latin typeface="+mj-lt"/>
              <a:ea typeface="微软雅黑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6271708" y="5159684"/>
            <a:ext cx="820690" cy="820904"/>
            <a:chOff x="5413751" y="4970379"/>
            <a:chExt cx="821094" cy="821094"/>
          </a:xfrm>
        </p:grpSpPr>
        <p:sp>
          <p:nvSpPr>
            <p:cNvPr id="9" name="椭圆 8"/>
            <p:cNvSpPr/>
            <p:nvPr/>
          </p:nvSpPr>
          <p:spPr>
            <a:xfrm>
              <a:off x="5413751" y="4970379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14" name="文本框 58"/>
            <p:cNvSpPr txBox="1"/>
            <p:nvPr/>
          </p:nvSpPr>
          <p:spPr>
            <a:xfrm>
              <a:off x="5456435" y="5065083"/>
              <a:ext cx="547072" cy="46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accent5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2400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921087" y="222363"/>
            <a:ext cx="9989896" cy="699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“ATGT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cười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cấp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Tiểu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50628" y="1574887"/>
            <a:ext cx="3326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Giới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thiệu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chương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trình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“ATGT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cho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nụ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cười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trẻ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thơ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”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085862" y="4218367"/>
            <a:ext cx="332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Tài</a:t>
            </a:r>
            <a:r>
              <a:rPr lang="en-US" b="1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liệu</a:t>
            </a:r>
            <a:r>
              <a:rPr lang="en-US" b="1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br>
              <a:rPr lang="en-US" b="1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US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ATGT </a:t>
            </a:r>
            <a:r>
              <a:rPr lang="en-US" b="1" dirty="0" err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nụ</a:t>
            </a:r>
            <a:r>
              <a:rPr lang="en-US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cười</a:t>
            </a:r>
            <a:r>
              <a:rPr lang="en-US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r>
              <a:rPr lang="en-US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”</a:t>
            </a:r>
            <a:r>
              <a:rPr lang="en-US" b="1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4" name="Hình chữ nhật 17"/>
          <p:cNvSpPr/>
          <p:nvPr/>
        </p:nvSpPr>
        <p:spPr>
          <a:xfrm>
            <a:off x="1093186" y="3231935"/>
            <a:ext cx="32512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12 </a:t>
            </a:r>
            <a:r>
              <a:rPr lang="en-US" sz="1600" kern="0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đơn</a:t>
            </a: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1600" kern="0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vị</a:t>
            </a: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1600" kern="0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bài</a:t>
            </a: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1600" kern="0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học</a:t>
            </a:r>
            <a:endParaRPr lang="en-US" sz="1600" kern="0" dirty="0" smtClean="0"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1600" kern="0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cho</a:t>
            </a: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1600" kern="0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học</a:t>
            </a: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1600" kern="0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sinh</a:t>
            </a: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1600" kern="0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khối</a:t>
            </a: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1 </a:t>
            </a:r>
            <a:r>
              <a:rPr lang="en-US" sz="1600" kern="0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đến</a:t>
            </a: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1600" kern="0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khối</a:t>
            </a: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5</a:t>
            </a:r>
            <a:endParaRPr lang="en-US" sz="1600" kern="0" dirty="0"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Freeform 512"/>
          <p:cNvSpPr>
            <a:spLocks/>
          </p:cNvSpPr>
          <p:nvPr/>
        </p:nvSpPr>
        <p:spPr bwMode="auto">
          <a:xfrm>
            <a:off x="8967433" y="4419728"/>
            <a:ext cx="118429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43" name="Freeform 512"/>
          <p:cNvSpPr>
            <a:spLocks/>
          </p:cNvSpPr>
          <p:nvPr/>
        </p:nvSpPr>
        <p:spPr bwMode="auto">
          <a:xfrm>
            <a:off x="1187583" y="5570899"/>
            <a:ext cx="118429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</p:spTree>
    <p:extLst>
      <p:ext uri="{BB962C8B-B14F-4D97-AF65-F5344CB8AC3E}">
        <p14:creationId xmlns:p14="http://schemas.microsoft.com/office/powerpoint/2010/main" val="297916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6" grpId="0"/>
      <p:bldP spid="49" grpId="0" animBg="1"/>
      <p:bldP spid="50" grpId="0"/>
      <p:bldP spid="58" grpId="0"/>
      <p:bldP spid="63" grpId="0"/>
      <p:bldP spid="64" grpId="0"/>
      <p:bldP spid="42" grpId="0" animBg="1"/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</TotalTime>
  <Words>2759</Words>
  <Application>Microsoft Office PowerPoint</Application>
  <PresentationFormat>Custom</PresentationFormat>
  <Paragraphs>263</Paragraphs>
  <Slides>33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Thanh van</cp:lastModifiedBy>
  <cp:revision>216</cp:revision>
  <dcterms:created xsi:type="dcterms:W3CDTF">2018-04-16T06:55:28Z</dcterms:created>
  <dcterms:modified xsi:type="dcterms:W3CDTF">2019-11-22T08:47:00Z</dcterms:modified>
</cp:coreProperties>
</file>